
<file path=[Content_Types].xml><?xml version="1.0" encoding="utf-8"?>
<Types xmlns="http://schemas.openxmlformats.org/package/2006/content-types">
  <Default Extension="xml" ContentType="application/xml"/>
  <Default Extension="tif" ContentType="image/tiff"/>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5" r:id="rId1"/>
  </p:sldMasterIdLst>
  <p:notesMasterIdLst>
    <p:notesMasterId r:id="rId20"/>
  </p:notesMasterIdLst>
  <p:sldIdLst>
    <p:sldId id="266" r:id="rId2"/>
    <p:sldId id="269" r:id="rId3"/>
    <p:sldId id="270" r:id="rId4"/>
    <p:sldId id="275" r:id="rId5"/>
    <p:sldId id="262" r:id="rId6"/>
    <p:sldId id="256" r:id="rId7"/>
    <p:sldId id="271" r:id="rId8"/>
    <p:sldId id="259" r:id="rId9"/>
    <p:sldId id="258" r:id="rId10"/>
    <p:sldId id="261" r:id="rId11"/>
    <p:sldId id="260" r:id="rId12"/>
    <p:sldId id="263" r:id="rId13"/>
    <p:sldId id="276" r:id="rId14"/>
    <p:sldId id="277" r:id="rId15"/>
    <p:sldId id="274" r:id="rId16"/>
    <p:sldId id="278" r:id="rId17"/>
    <p:sldId id="279" r:id="rId18"/>
    <p:sldId id="26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53"/>
    <p:restoredTop sz="94643"/>
  </p:normalViewPr>
  <p:slideViewPr>
    <p:cSldViewPr snapToGrid="0">
      <p:cViewPr varScale="1">
        <p:scale>
          <a:sx n="120" d="100"/>
          <a:sy n="120" d="100"/>
        </p:scale>
        <p:origin x="24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tiff>
</file>

<file path=ppt/media/image5.tif>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9" name="PlaceHolder 1"/>
          <p:cNvSpPr>
            <a:spLocks noGrp="1"/>
          </p:cNvSpPr>
          <p:nvPr>
            <p:ph type="body"/>
          </p:nvPr>
        </p:nvSpPr>
        <p:spPr>
          <a:xfrm>
            <a:off x="777240" y="4777560"/>
            <a:ext cx="6217560" cy="4525920"/>
          </a:xfrm>
          <a:prstGeom prst="rect">
            <a:avLst/>
          </a:prstGeom>
        </p:spPr>
        <p:txBody>
          <a:bodyPr lIns="0" tIns="0" rIns="0" bIns="0"/>
          <a:lstStyle/>
          <a:p>
            <a:r>
              <a:rPr lang="en-US" sz="2000" b="0" strike="noStrike" spc="-1">
                <a:solidFill>
                  <a:srgbClr val="000000"/>
                </a:solidFill>
                <a:uFill>
                  <a:solidFill>
                    <a:srgbClr val="FFFFFF"/>
                  </a:solidFill>
                </a:uFill>
                <a:latin typeface="Arial"/>
              </a:rPr>
              <a:t>Click to edit the notes format</a:t>
            </a:r>
          </a:p>
        </p:txBody>
      </p:sp>
      <p:sp>
        <p:nvSpPr>
          <p:cNvPr id="40" name="PlaceHolder 2"/>
          <p:cNvSpPr>
            <a:spLocks noGrp="1"/>
          </p:cNvSpPr>
          <p:nvPr>
            <p:ph type="hdr"/>
          </p:nvPr>
        </p:nvSpPr>
        <p:spPr>
          <a:xfrm>
            <a:off x="0" y="0"/>
            <a:ext cx="3372840" cy="502560"/>
          </a:xfrm>
          <a:prstGeom prst="rect">
            <a:avLst/>
          </a:prstGeom>
        </p:spPr>
        <p:txBody>
          <a:bodyPr lIns="0" tIns="0" rIns="0" bIns="0"/>
          <a:lstStyle/>
          <a:p>
            <a:r>
              <a:rPr lang="en-US" sz="1400" b="0" strike="noStrike" spc="-1">
                <a:solidFill>
                  <a:srgbClr val="000000"/>
                </a:solidFill>
                <a:uFill>
                  <a:solidFill>
                    <a:srgbClr val="FFFFFF"/>
                  </a:solidFill>
                </a:uFill>
                <a:latin typeface="Times New Roman"/>
              </a:rPr>
              <a:t> </a:t>
            </a:r>
          </a:p>
        </p:txBody>
      </p:sp>
      <p:sp>
        <p:nvSpPr>
          <p:cNvPr id="41" name="PlaceHolder 3"/>
          <p:cNvSpPr>
            <a:spLocks noGrp="1"/>
          </p:cNvSpPr>
          <p:nvPr>
            <p:ph type="dt"/>
          </p:nvPr>
        </p:nvSpPr>
        <p:spPr>
          <a:xfrm>
            <a:off x="4399200" y="0"/>
            <a:ext cx="3372840" cy="502560"/>
          </a:xfrm>
          <a:prstGeom prst="rect">
            <a:avLst/>
          </a:prstGeom>
        </p:spPr>
        <p:txBody>
          <a:bodyPr lIns="0" tIns="0" rIns="0" bIns="0"/>
          <a:lstStyle/>
          <a:p>
            <a:pPr algn="r"/>
            <a:r>
              <a:rPr lang="en-US" sz="1400" b="0" strike="noStrike" spc="-1">
                <a:solidFill>
                  <a:srgbClr val="000000"/>
                </a:solidFill>
                <a:uFill>
                  <a:solidFill>
                    <a:srgbClr val="FFFFFF"/>
                  </a:solidFill>
                </a:uFill>
                <a:latin typeface="Times New Roman"/>
              </a:rPr>
              <a:t> </a:t>
            </a:r>
          </a:p>
        </p:txBody>
      </p:sp>
      <p:sp>
        <p:nvSpPr>
          <p:cNvPr id="42" name="PlaceHolder 4"/>
          <p:cNvSpPr>
            <a:spLocks noGrp="1"/>
          </p:cNvSpPr>
          <p:nvPr>
            <p:ph type="ftr"/>
          </p:nvPr>
        </p:nvSpPr>
        <p:spPr>
          <a:xfrm>
            <a:off x="0" y="9555480"/>
            <a:ext cx="3372840" cy="502560"/>
          </a:xfrm>
          <a:prstGeom prst="rect">
            <a:avLst/>
          </a:prstGeom>
        </p:spPr>
        <p:txBody>
          <a:bodyPr lIns="0" tIns="0" rIns="0" bIns="0" anchor="b"/>
          <a:lstStyle/>
          <a:p>
            <a:r>
              <a:rPr lang="en-US" sz="1400" b="0" strike="noStrike" spc="-1">
                <a:solidFill>
                  <a:srgbClr val="000000"/>
                </a:solidFill>
                <a:uFill>
                  <a:solidFill>
                    <a:srgbClr val="FFFFFF"/>
                  </a:solidFill>
                </a:uFill>
                <a:latin typeface="Times New Roman"/>
              </a:rPr>
              <a:t> </a:t>
            </a:r>
          </a:p>
        </p:txBody>
      </p:sp>
      <p:sp>
        <p:nvSpPr>
          <p:cNvPr id="43" name="PlaceHolder 5"/>
          <p:cNvSpPr>
            <a:spLocks noGrp="1"/>
          </p:cNvSpPr>
          <p:nvPr>
            <p:ph type="sldNum"/>
          </p:nvPr>
        </p:nvSpPr>
        <p:spPr>
          <a:xfrm>
            <a:off x="4399200" y="9555480"/>
            <a:ext cx="3372840" cy="502560"/>
          </a:xfrm>
          <a:prstGeom prst="rect">
            <a:avLst/>
          </a:prstGeom>
        </p:spPr>
        <p:txBody>
          <a:bodyPr lIns="0" tIns="0" rIns="0" bIns="0" anchor="b"/>
          <a:lstStyle/>
          <a:p>
            <a:pPr algn="r"/>
            <a:fld id="{2B0A250D-B996-49A2-A8C3-F2DC7B789D5E}" type="slidenum">
              <a:rPr lang="en-US" sz="1400" b="0" strike="noStrike" spc="-1">
                <a:solidFill>
                  <a:srgbClr val="000000"/>
                </a:solidFill>
                <a:uFill>
                  <a:solidFill>
                    <a:srgbClr val="FFFFFF"/>
                  </a:solidFill>
                </a:uFill>
                <a:latin typeface="Times New Roman"/>
              </a:rPr>
              <a:t>‹#›</a:t>
            </a:fld>
            <a:endParaRPr lang="en-US" sz="14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9927497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PlaceHolder 1"/>
          <p:cNvSpPr>
            <a:spLocks noGrp="1"/>
          </p:cNvSpPr>
          <p:nvPr>
            <p:ph type="body"/>
          </p:nvPr>
        </p:nvSpPr>
        <p:spPr>
          <a:xfrm>
            <a:off x="685800" y="4400640"/>
            <a:ext cx="5486040" cy="3600000"/>
          </a:xfrm>
          <a:prstGeom prst="rect">
            <a:avLst/>
          </a:prstGeom>
        </p:spPr>
        <p:txBody>
          <a:bodyPr/>
          <a:lstStyle/>
          <a:p>
            <a:r>
              <a:rPr lang="en-US" sz="1200" b="0" strike="noStrike" spc="-1">
                <a:solidFill>
                  <a:srgbClr val="000000"/>
                </a:solidFill>
                <a:uFill>
                  <a:solidFill>
                    <a:srgbClr val="FFFFFF"/>
                  </a:solidFill>
                </a:uFill>
                <a:latin typeface="+mn-lt"/>
                <a:ea typeface="+mn-ea"/>
              </a:rPr>
              <a:t>All Used a variety of machine learning algorithms: Primarily Support Vector Machines, Naive Bayes, and Max Entropy</a:t>
            </a:r>
            <a:endParaRPr lang="en-US" sz="2000" b="0" strike="noStrike" spc="-1">
              <a:solidFill>
                <a:srgbClr val="000000"/>
              </a:solidFill>
              <a:uFill>
                <a:solidFill>
                  <a:srgbClr val="FFFFFF"/>
                </a:solidFill>
              </a:uFill>
              <a:latin typeface="Arial"/>
            </a:endParaRPr>
          </a:p>
          <a:p>
            <a:endParaRPr lang="en-US" sz="2000" b="0" strike="noStrike" spc="-1">
              <a:solidFill>
                <a:srgbClr val="000000"/>
              </a:solidFill>
              <a:uFill>
                <a:solidFill>
                  <a:srgbClr val="FFFFFF"/>
                </a:solidFill>
              </a:uFill>
              <a:latin typeface="Arial"/>
            </a:endParaRPr>
          </a:p>
          <a:p>
            <a:endParaRPr lang="en-US" sz="2000" b="0" strike="noStrike" spc="-1">
              <a:solidFill>
                <a:srgbClr val="000000"/>
              </a:solidFill>
              <a:uFill>
                <a:solidFill>
                  <a:srgbClr val="FFFFFF"/>
                </a:solidFill>
              </a:uFill>
              <a:latin typeface="Arial"/>
            </a:endParaRPr>
          </a:p>
          <a:p>
            <a:r>
              <a:rPr lang="en-US" sz="1200" b="0" strike="noStrike" spc="-1">
                <a:solidFill>
                  <a:srgbClr val="000000"/>
                </a:solidFill>
                <a:uFill>
                  <a:solidFill>
                    <a:srgbClr val="FFFFFF"/>
                  </a:solidFill>
                </a:uFill>
                <a:latin typeface="+mn-lt"/>
                <a:ea typeface="+mn-ea"/>
              </a:rPr>
              <a:t>-Mass built on the research of Pang and Lee by including non-word tokens (!) and emoticons :) :( </a:t>
            </a:r>
            <a:endParaRPr lang="en-US" sz="2000" b="0" strike="noStrike" spc="-1">
              <a:solidFill>
                <a:srgbClr val="000000"/>
              </a:solidFill>
              <a:uFill>
                <a:solidFill>
                  <a:srgbClr val="FFFFFF"/>
                </a:solidFill>
              </a:uFill>
              <a:latin typeface="Arial"/>
            </a:endParaRPr>
          </a:p>
          <a:p>
            <a:r>
              <a:rPr lang="en-US" sz="1200" b="0" strike="noStrike" spc="-1">
                <a:solidFill>
                  <a:srgbClr val="000000"/>
                </a:solidFill>
                <a:uFill>
                  <a:solidFill>
                    <a:srgbClr val="FFFFFF"/>
                  </a:solidFill>
                </a:uFill>
                <a:latin typeface="+mn-lt"/>
                <a:ea typeface="+mn-ea"/>
              </a:rPr>
              <a:t>-They were able to improve the results from 86 to 89%.</a:t>
            </a:r>
            <a:endParaRPr lang="en-US" sz="2000" b="0" strike="noStrike" spc="-1">
              <a:solidFill>
                <a:srgbClr val="000000"/>
              </a:solidFill>
              <a:uFill>
                <a:solidFill>
                  <a:srgbClr val="FFFFFF"/>
                </a:solidFill>
              </a:uFill>
              <a:latin typeface="Arial"/>
            </a:endParaRPr>
          </a:p>
          <a:p>
            <a:r>
              <a:rPr lang="en-US" sz="1200" b="0" strike="noStrike" spc="-1">
                <a:solidFill>
                  <a:srgbClr val="000000"/>
                </a:solidFill>
                <a:uFill>
                  <a:solidFill>
                    <a:srgbClr val="FFFFFF"/>
                  </a:solidFill>
                </a:uFill>
                <a:latin typeface="+mn-lt"/>
                <a:ea typeface="+mn-ea"/>
              </a:rPr>
              <a:t>-Classifcation at a sentence level which is relevant considering the short length of our texts</a:t>
            </a:r>
            <a:endParaRPr lang="en-US" sz="2000" b="0" strike="noStrike" spc="-1">
              <a:solidFill>
                <a:srgbClr val="000000"/>
              </a:solidFill>
              <a:uFill>
                <a:solidFill>
                  <a:srgbClr val="FFFFFF"/>
                </a:solidFill>
              </a:uFill>
              <a:latin typeface="Arial"/>
            </a:endParaRPr>
          </a:p>
          <a:p>
            <a:endParaRPr lang="en-US" sz="2000" b="0" strike="noStrike" spc="-1">
              <a:solidFill>
                <a:srgbClr val="000000"/>
              </a:solidFill>
              <a:uFill>
                <a:solidFill>
                  <a:srgbClr val="FFFFFF"/>
                </a:solidFill>
              </a:uFill>
              <a:latin typeface="Arial"/>
            </a:endParaRPr>
          </a:p>
          <a:p>
            <a:r>
              <a:rPr lang="en-US" sz="1200" b="0" strike="noStrike" spc="-1">
                <a:solidFill>
                  <a:srgbClr val="000000"/>
                </a:solidFill>
                <a:uFill>
                  <a:solidFill>
                    <a:srgbClr val="FFFFFF"/>
                  </a:solidFill>
                </a:uFill>
                <a:latin typeface="+mn-lt"/>
                <a:ea typeface="+mn-ea"/>
              </a:rPr>
              <a:t>-Go and team used distant supervision where training data training data is labeled automatically based on heuristics / rules instead of manually by the researcher</a:t>
            </a:r>
            <a:endParaRPr lang="en-US" sz="2000" b="0" strike="noStrike" spc="-1">
              <a:solidFill>
                <a:srgbClr val="000000"/>
              </a:solidFill>
              <a:uFill>
                <a:solidFill>
                  <a:srgbClr val="FFFFFF"/>
                </a:solidFill>
              </a:uFill>
              <a:latin typeface="Arial"/>
            </a:endParaRPr>
          </a:p>
          <a:p>
            <a:endParaRPr lang="en-US" sz="2000" b="0" strike="noStrike" spc="-1">
              <a:solidFill>
                <a:srgbClr val="000000"/>
              </a:solidFill>
              <a:uFill>
                <a:solidFill>
                  <a:srgbClr val="FFFFFF"/>
                </a:solidFill>
              </a:uFill>
              <a:latin typeface="Arial"/>
            </a:endParaRPr>
          </a:p>
          <a:p>
            <a:r>
              <a:rPr lang="en-US" sz="1200" b="0" strike="noStrike" spc="-1">
                <a:solidFill>
                  <a:srgbClr val="000000"/>
                </a:solidFill>
                <a:uFill>
                  <a:solidFill>
                    <a:srgbClr val="FFFFFF"/>
                  </a:solidFill>
                </a:uFill>
                <a:latin typeface="+mn-lt"/>
                <a:ea typeface="+mn-ea"/>
              </a:rPr>
              <a:t>-Kouloumpis built a dataset including hashtags (#bestfeeling, #thingsiLove, #epicFail) to collect and sort data. </a:t>
            </a:r>
            <a:endParaRPr lang="en-US" sz="2000" b="0" strike="noStrike" spc="-1">
              <a:solidFill>
                <a:srgbClr val="000000"/>
              </a:solidFill>
              <a:uFill>
                <a:solidFill>
                  <a:srgbClr val="FFFFFF"/>
                </a:solidFill>
              </a:uFill>
              <a:latin typeface="Arial"/>
            </a:endParaRPr>
          </a:p>
          <a:p>
            <a:r>
              <a:rPr lang="en-US" sz="1200" b="0" strike="noStrike" spc="-1">
                <a:solidFill>
                  <a:srgbClr val="000000"/>
                </a:solidFill>
                <a:uFill>
                  <a:solidFill>
                    <a:srgbClr val="FFFFFF"/>
                  </a:solidFill>
                </a:uFill>
                <a:latin typeface="+mn-lt"/>
                <a:ea typeface="+mn-ea"/>
              </a:rPr>
              <a:t>-Their research compared classifcation with and without emoticons  as a feature to see the value of including them</a:t>
            </a:r>
            <a:endParaRPr lang="en-US" sz="2000" b="0" strike="noStrike" spc="-1">
              <a:solidFill>
                <a:srgbClr val="000000"/>
              </a:solidFill>
              <a:uFill>
                <a:solidFill>
                  <a:srgbClr val="FFFFFF"/>
                </a:solidFill>
              </a:uFill>
              <a:latin typeface="Arial"/>
            </a:endParaRPr>
          </a:p>
          <a:p>
            <a:endParaRPr lang="en-US" sz="2000" b="0" strike="noStrike" spc="-1">
              <a:solidFill>
                <a:srgbClr val="000000"/>
              </a:solidFill>
              <a:uFill>
                <a:solidFill>
                  <a:srgbClr val="FFFFFF"/>
                </a:solidFill>
              </a:uFill>
              <a:latin typeface="Arial"/>
            </a:endParaRPr>
          </a:p>
          <a:p>
            <a:r>
              <a:rPr lang="en-US" sz="1200" b="0" strike="noStrike" spc="-1">
                <a:solidFill>
                  <a:srgbClr val="000000"/>
                </a:solidFill>
                <a:uFill>
                  <a:solidFill>
                    <a:srgbClr val="FFFFFF"/>
                  </a:solidFill>
                </a:uFill>
                <a:latin typeface="+mn-lt"/>
                <a:ea typeface="+mn-ea"/>
              </a:rPr>
              <a:t>-Important to note that it is hard to compare the accuracies because they are all on different datasets.  </a:t>
            </a:r>
            <a:endParaRPr lang="en-US" sz="2000" b="0" strike="noStrike" spc="-1">
              <a:solidFill>
                <a:srgbClr val="000000"/>
              </a:solidFill>
              <a:uFill>
                <a:solidFill>
                  <a:srgbClr val="FFFFFF"/>
                </a:solidFill>
              </a:uFill>
              <a:latin typeface="Arial"/>
            </a:endParaRPr>
          </a:p>
          <a:p>
            <a:r>
              <a:rPr lang="en-US" sz="1200" b="0" strike="noStrike" spc="-1">
                <a:solidFill>
                  <a:srgbClr val="000000"/>
                </a:solidFill>
                <a:uFill>
                  <a:solidFill>
                    <a:srgbClr val="FFFFFF"/>
                  </a:solidFill>
                </a:uFill>
                <a:latin typeface="+mn-lt"/>
                <a:ea typeface="+mn-ea"/>
              </a:rPr>
              <a:t>-Movie reviews were much longer and therefore should be easier to classify</a:t>
            </a:r>
            <a:endParaRPr lang="en-US" sz="2000" b="0" strike="noStrike" spc="-1">
              <a:solidFill>
                <a:srgbClr val="000000"/>
              </a:solidFill>
              <a:uFill>
                <a:solidFill>
                  <a:srgbClr val="FFFFFF"/>
                </a:solidFill>
              </a:uFill>
              <a:latin typeface="Arial"/>
            </a:endParaRPr>
          </a:p>
          <a:p>
            <a:endParaRPr lang="en-US" sz="2000" b="0" strike="noStrike" spc="-1">
              <a:solidFill>
                <a:srgbClr val="000000"/>
              </a:solidFill>
              <a:uFill>
                <a:solidFill>
                  <a:srgbClr val="FFFFFF"/>
                </a:solidFill>
              </a:uFill>
              <a:latin typeface="Arial"/>
            </a:endParaRPr>
          </a:p>
        </p:txBody>
      </p:sp>
      <p:sp>
        <p:nvSpPr>
          <p:cNvPr id="80" name="TextShape 2"/>
          <p:cNvSpPr txBox="1"/>
          <p:nvPr/>
        </p:nvSpPr>
        <p:spPr>
          <a:xfrm>
            <a:off x="3884760" y="8685360"/>
            <a:ext cx="2971440" cy="458280"/>
          </a:xfrm>
          <a:prstGeom prst="rect">
            <a:avLst/>
          </a:prstGeom>
          <a:noFill/>
          <a:ln>
            <a:noFill/>
          </a:ln>
        </p:spPr>
        <p:txBody>
          <a:bodyPr anchor="b"/>
          <a:lstStyle/>
          <a:p>
            <a:pPr algn="r">
              <a:lnSpc>
                <a:spcPct val="100000"/>
              </a:lnSpc>
            </a:pPr>
            <a:fld id="{315AB912-DBAF-4BA9-A346-CA2DD87FB87C}" type="slidenum">
              <a:rPr lang="en-US" sz="1200" b="0" strike="noStrike" spc="-1">
                <a:solidFill>
                  <a:srgbClr val="000000"/>
                </a:solidFill>
                <a:uFill>
                  <a:solidFill>
                    <a:srgbClr val="FFFFFF"/>
                  </a:solidFill>
                </a:uFill>
                <a:latin typeface="+mn-lt"/>
                <a:ea typeface="+mn-ea"/>
              </a:rPr>
              <a:t>5</a:t>
            </a:fld>
            <a:endParaRPr lang="en-US" sz="14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8527991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PlaceHolder 1"/>
          <p:cNvSpPr>
            <a:spLocks noGrp="1"/>
          </p:cNvSpPr>
          <p:nvPr>
            <p:ph type="body"/>
          </p:nvPr>
        </p:nvSpPr>
        <p:spPr>
          <a:xfrm>
            <a:off x="685800" y="4400640"/>
            <a:ext cx="5486040" cy="3600000"/>
          </a:xfrm>
          <a:prstGeom prst="rect">
            <a:avLst/>
          </a:prstGeom>
        </p:spPr>
        <p:txBody>
          <a:bodyPr/>
          <a:lstStyle/>
          <a:p>
            <a:r>
              <a:rPr lang="en-US" sz="2000" b="0" strike="noStrike" spc="-1">
                <a:solidFill>
                  <a:srgbClr val="000000"/>
                </a:solidFill>
                <a:uFill>
                  <a:solidFill>
                    <a:srgbClr val="FFFFFF"/>
                  </a:solidFill>
                </a:uFill>
                <a:latin typeface="Arial"/>
              </a:rPr>
              <a:t>I downloaded the dataset from Kaggle which was originally from Crowdflower’s Data for Everyone </a:t>
            </a:r>
          </a:p>
          <a:p>
            <a:endParaRPr lang="en-US" sz="2000" b="0" strike="noStrike" spc="-1">
              <a:solidFill>
                <a:srgbClr val="000000"/>
              </a:solidFill>
              <a:uFill>
                <a:solidFill>
                  <a:srgbClr val="FFFFFF"/>
                </a:solidFill>
              </a:uFill>
              <a:latin typeface="Arial"/>
            </a:endParaRPr>
          </a:p>
          <a:p>
            <a:r>
              <a:rPr lang="en-US" sz="1200" b="0" strike="noStrike" spc="-1">
                <a:solidFill>
                  <a:srgbClr val="000000"/>
                </a:solidFill>
                <a:uFill>
                  <a:solidFill>
                    <a:srgbClr val="FFFFFF"/>
                  </a:solidFill>
                </a:uFill>
                <a:latin typeface="+mn-lt"/>
                <a:ea typeface="+mn-ea"/>
              </a:rPr>
              <a:t>In order to study the sentiment of Twitter data, we collected a Kaggle dataset of tweets relating to user’s experiences with U.S airlines. The dataset contains 14,640 tweets and 15 attributes including the original tweet text, Twitter user-related data and the class sentiment label. </a:t>
            </a:r>
            <a:endParaRPr lang="en-US" sz="2000" b="0" strike="noStrike" spc="-1">
              <a:solidFill>
                <a:srgbClr val="000000"/>
              </a:solidFill>
              <a:uFill>
                <a:solidFill>
                  <a:srgbClr val="FFFFFF"/>
                </a:solidFill>
              </a:uFill>
              <a:latin typeface="Arial"/>
            </a:endParaRPr>
          </a:p>
          <a:p>
            <a:endParaRPr lang="en-US" sz="2000" b="0" strike="noStrike" spc="-1">
              <a:solidFill>
                <a:srgbClr val="000000"/>
              </a:solidFill>
              <a:uFill>
                <a:solidFill>
                  <a:srgbClr val="FFFFFF"/>
                </a:solidFill>
              </a:uFill>
              <a:latin typeface="Arial"/>
            </a:endParaRPr>
          </a:p>
          <a:p>
            <a:r>
              <a:rPr lang="en-US" sz="2000" b="0" strike="noStrike" spc="-1">
                <a:solidFill>
                  <a:srgbClr val="000000"/>
                </a:solidFill>
                <a:uFill>
                  <a:solidFill>
                    <a:srgbClr val="FFFFFF"/>
                  </a:solidFill>
                </a:uFill>
                <a:latin typeface="+mn-lt"/>
                <a:ea typeface="+mn-ea"/>
              </a:rPr>
              <a:t>https://www.crowdflower.com/data-for-everyone/</a:t>
            </a:r>
            <a:endParaRPr lang="en-US" sz="2000" b="0" strike="noStrike" spc="-1">
              <a:solidFill>
                <a:srgbClr val="000000"/>
              </a:solidFill>
              <a:uFill>
                <a:solidFill>
                  <a:srgbClr val="FFFFFF"/>
                </a:solidFill>
              </a:uFill>
              <a:latin typeface="Arial"/>
            </a:endParaRPr>
          </a:p>
        </p:txBody>
      </p:sp>
      <p:sp>
        <p:nvSpPr>
          <p:cNvPr id="68" name="TextShape 2"/>
          <p:cNvSpPr txBox="1"/>
          <p:nvPr/>
        </p:nvSpPr>
        <p:spPr>
          <a:xfrm>
            <a:off x="3884760" y="8685360"/>
            <a:ext cx="2971440" cy="458280"/>
          </a:xfrm>
          <a:prstGeom prst="rect">
            <a:avLst/>
          </a:prstGeom>
          <a:noFill/>
          <a:ln>
            <a:noFill/>
          </a:ln>
        </p:spPr>
        <p:txBody>
          <a:bodyPr anchor="b"/>
          <a:lstStyle/>
          <a:p>
            <a:pPr algn="r">
              <a:lnSpc>
                <a:spcPct val="100000"/>
              </a:lnSpc>
            </a:pPr>
            <a:fld id="{4BD1E85F-EBF6-4A8B-BC67-9F62DB1AFB83}" type="slidenum">
              <a:rPr lang="en-US" sz="1200" b="0" strike="noStrike" spc="-1">
                <a:solidFill>
                  <a:srgbClr val="000000"/>
                </a:solidFill>
                <a:uFill>
                  <a:solidFill>
                    <a:srgbClr val="FFFFFF"/>
                  </a:solidFill>
                </a:uFill>
                <a:latin typeface="+mn-lt"/>
                <a:ea typeface="+mn-ea"/>
              </a:rPr>
              <a:t>6</a:t>
            </a:fld>
            <a:endParaRPr lang="en-US" sz="14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13450989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PlaceHolder 1"/>
          <p:cNvSpPr>
            <a:spLocks noGrp="1"/>
          </p:cNvSpPr>
          <p:nvPr>
            <p:ph type="body"/>
          </p:nvPr>
        </p:nvSpPr>
        <p:spPr>
          <a:xfrm>
            <a:off x="685800" y="4400640"/>
            <a:ext cx="5486040" cy="3600000"/>
          </a:xfrm>
          <a:prstGeom prst="rect">
            <a:avLst/>
          </a:prstGeom>
        </p:spPr>
        <p:txBody>
          <a:bodyPr/>
          <a:lstStyle/>
          <a:p>
            <a:pPr>
              <a:lnSpc>
                <a:spcPct val="100000"/>
              </a:lnSpc>
            </a:pPr>
            <a:r>
              <a:rPr lang="en-US" sz="1200" b="0" strike="noStrike" spc="-1">
                <a:solidFill>
                  <a:srgbClr val="000000"/>
                </a:solidFill>
                <a:uFill>
                  <a:solidFill>
                    <a:srgbClr val="FFFFFF"/>
                  </a:solidFill>
                </a:uFill>
                <a:latin typeface="+mn-lt"/>
                <a:ea typeface="+mn-ea"/>
              </a:rPr>
              <a:t>In order to analysis sentiment of the tweets, we used scikit-learn’s train_test_split function to split the tweets and it sentiment label 70% for training and 30% for testing purposes</a:t>
            </a:r>
            <a:r>
              <a:rPr lang="en-US" sz="2000" b="0" strike="noStrike" spc="-1">
                <a:solidFill>
                  <a:srgbClr val="000000"/>
                </a:solidFill>
                <a:uFill>
                  <a:solidFill>
                    <a:srgbClr val="FFFFFF"/>
                  </a:solidFill>
                </a:uFill>
                <a:latin typeface="+mn-lt"/>
                <a:ea typeface="+mn-ea"/>
              </a:rPr>
              <a:t> </a:t>
            </a:r>
            <a:endParaRPr lang="en-US" sz="2000" b="0" strike="noStrike" spc="-1">
              <a:solidFill>
                <a:srgbClr val="000000"/>
              </a:solidFill>
              <a:uFill>
                <a:solidFill>
                  <a:srgbClr val="FFFFFF"/>
                </a:solidFill>
              </a:uFill>
              <a:latin typeface="Arial"/>
            </a:endParaRPr>
          </a:p>
          <a:p>
            <a:pPr>
              <a:lnSpc>
                <a:spcPct val="100000"/>
              </a:lnSpc>
            </a:pPr>
            <a:endParaRPr lang="en-US" sz="2000" b="0" strike="noStrike" spc="-1">
              <a:solidFill>
                <a:srgbClr val="000000"/>
              </a:solidFill>
              <a:uFill>
                <a:solidFill>
                  <a:srgbClr val="FFFFFF"/>
                </a:solidFill>
              </a:uFill>
              <a:latin typeface="Arial"/>
            </a:endParaRPr>
          </a:p>
        </p:txBody>
      </p:sp>
      <p:sp>
        <p:nvSpPr>
          <p:cNvPr id="74" name="TextShape 2"/>
          <p:cNvSpPr txBox="1"/>
          <p:nvPr/>
        </p:nvSpPr>
        <p:spPr>
          <a:xfrm>
            <a:off x="3884760" y="8685360"/>
            <a:ext cx="2971440" cy="458280"/>
          </a:xfrm>
          <a:prstGeom prst="rect">
            <a:avLst/>
          </a:prstGeom>
          <a:noFill/>
          <a:ln>
            <a:noFill/>
          </a:ln>
        </p:spPr>
        <p:txBody>
          <a:bodyPr anchor="b"/>
          <a:lstStyle/>
          <a:p>
            <a:pPr algn="r">
              <a:lnSpc>
                <a:spcPct val="100000"/>
              </a:lnSpc>
            </a:pPr>
            <a:fld id="{1ED14472-2A85-4A50-AAAC-48EEB951CDCF}" type="slidenum">
              <a:rPr lang="en-US" sz="1200" b="0" strike="noStrike" spc="-1">
                <a:solidFill>
                  <a:srgbClr val="000000"/>
                </a:solidFill>
                <a:uFill>
                  <a:solidFill>
                    <a:srgbClr val="FFFFFF"/>
                  </a:solidFill>
                </a:uFill>
                <a:latin typeface="+mn-lt"/>
                <a:ea typeface="+mn-ea"/>
              </a:rPr>
              <a:t>8</a:t>
            </a:fld>
            <a:endParaRPr lang="en-US" sz="14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12111276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PlaceHolder 1"/>
          <p:cNvSpPr>
            <a:spLocks noGrp="1"/>
          </p:cNvSpPr>
          <p:nvPr>
            <p:ph type="body"/>
          </p:nvPr>
        </p:nvSpPr>
        <p:spPr>
          <a:xfrm>
            <a:off x="685800" y="4400640"/>
            <a:ext cx="5486040" cy="3600000"/>
          </a:xfrm>
          <a:prstGeom prst="rect">
            <a:avLst/>
          </a:prstGeom>
        </p:spPr>
        <p:txBody>
          <a:bodyPr/>
          <a:lstStyle/>
          <a:p>
            <a:r>
              <a:rPr lang="en-US" sz="1200" b="0" strike="noStrike" spc="-1">
                <a:solidFill>
                  <a:srgbClr val="000000"/>
                </a:solidFill>
                <a:uFill>
                  <a:solidFill>
                    <a:srgbClr val="FFFFFF"/>
                  </a:solidFill>
                </a:uFill>
                <a:latin typeface="+mn-lt"/>
                <a:ea typeface="+mn-ea"/>
              </a:rPr>
              <a:t>Before training machine learning models on the data, we conducted some exploratory data analysis on the dataset to get a better understanding of what it entailed. </a:t>
            </a:r>
            <a:endParaRPr lang="en-US" sz="2000" b="0" strike="noStrike" spc="-1">
              <a:solidFill>
                <a:srgbClr val="000000"/>
              </a:solidFill>
              <a:uFill>
                <a:solidFill>
                  <a:srgbClr val="FFFFFF"/>
                </a:solidFill>
              </a:uFill>
              <a:latin typeface="Arial"/>
            </a:endParaRPr>
          </a:p>
          <a:p>
            <a:endParaRPr lang="en-US" sz="2000" b="0" strike="noStrike" spc="-1">
              <a:solidFill>
                <a:srgbClr val="000000"/>
              </a:solidFill>
              <a:uFill>
                <a:solidFill>
                  <a:srgbClr val="FFFFFF"/>
                </a:solidFill>
              </a:uFill>
              <a:latin typeface="Arial"/>
            </a:endParaRPr>
          </a:p>
          <a:p>
            <a:r>
              <a:rPr lang="en-US" sz="1200" b="0" strike="noStrike" spc="-1">
                <a:solidFill>
                  <a:srgbClr val="000000"/>
                </a:solidFill>
                <a:uFill>
                  <a:solidFill>
                    <a:srgbClr val="FFFFFF"/>
                  </a:solidFill>
                </a:uFill>
                <a:latin typeface="+mn-lt"/>
                <a:ea typeface="+mn-ea"/>
              </a:rPr>
              <a:t>Image includes the number of tweets by sentiment by airline.</a:t>
            </a:r>
            <a:endParaRPr lang="en-US" sz="2000" b="0" strike="noStrike" spc="-1">
              <a:solidFill>
                <a:srgbClr val="000000"/>
              </a:solidFill>
              <a:uFill>
                <a:solidFill>
                  <a:srgbClr val="FFFFFF"/>
                </a:solidFill>
              </a:uFill>
              <a:latin typeface="Arial"/>
            </a:endParaRPr>
          </a:p>
        </p:txBody>
      </p:sp>
      <p:sp>
        <p:nvSpPr>
          <p:cNvPr id="72" name="TextShape 2"/>
          <p:cNvSpPr txBox="1"/>
          <p:nvPr/>
        </p:nvSpPr>
        <p:spPr>
          <a:xfrm>
            <a:off x="3884760" y="8685360"/>
            <a:ext cx="2971440" cy="458280"/>
          </a:xfrm>
          <a:prstGeom prst="rect">
            <a:avLst/>
          </a:prstGeom>
          <a:noFill/>
          <a:ln>
            <a:noFill/>
          </a:ln>
        </p:spPr>
        <p:txBody>
          <a:bodyPr anchor="b"/>
          <a:lstStyle/>
          <a:p>
            <a:pPr algn="r">
              <a:lnSpc>
                <a:spcPct val="100000"/>
              </a:lnSpc>
            </a:pPr>
            <a:fld id="{54B74037-5BD0-402B-8D93-A19E0FB4D801}" type="slidenum">
              <a:rPr lang="en-US" sz="1200" b="0" strike="noStrike" spc="-1">
                <a:solidFill>
                  <a:srgbClr val="000000"/>
                </a:solidFill>
                <a:uFill>
                  <a:solidFill>
                    <a:srgbClr val="FFFFFF"/>
                  </a:solidFill>
                </a:uFill>
                <a:latin typeface="+mn-lt"/>
                <a:ea typeface="+mn-ea"/>
              </a:rPr>
              <a:t>9</a:t>
            </a:fld>
            <a:endParaRPr lang="en-US" sz="14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8073429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PlaceHolder 1"/>
          <p:cNvSpPr>
            <a:spLocks noGrp="1"/>
          </p:cNvSpPr>
          <p:nvPr>
            <p:ph type="body"/>
          </p:nvPr>
        </p:nvSpPr>
        <p:spPr>
          <a:xfrm>
            <a:off x="685800" y="4400640"/>
            <a:ext cx="5486040" cy="3600000"/>
          </a:xfrm>
          <a:prstGeom prst="rect">
            <a:avLst/>
          </a:prstGeom>
        </p:spPr>
        <p:txBody>
          <a:bodyPr/>
          <a:lstStyle/>
          <a:p>
            <a:r>
              <a:rPr lang="en-US" sz="2000" b="0" strike="noStrike" spc="-1">
                <a:solidFill>
                  <a:srgbClr val="000000"/>
                </a:solidFill>
                <a:uFill>
                  <a:solidFill>
                    <a:srgbClr val="FFFFFF"/>
                  </a:solidFill>
                </a:uFill>
                <a:latin typeface="Arial"/>
              </a:rPr>
              <a:t>We used the Gensim word2vec implementation written in Python.</a:t>
            </a:r>
          </a:p>
          <a:p>
            <a:endParaRPr lang="en-US" sz="2000" b="0" strike="noStrike" spc="-1">
              <a:solidFill>
                <a:srgbClr val="000000"/>
              </a:solidFill>
              <a:uFill>
                <a:solidFill>
                  <a:srgbClr val="FFFFFF"/>
                </a:solidFill>
              </a:uFill>
              <a:latin typeface="Arial"/>
            </a:endParaRPr>
          </a:p>
          <a:p>
            <a:r>
              <a:rPr lang="en-US" sz="1200" b="0" strike="noStrike" spc="-1">
                <a:solidFill>
                  <a:srgbClr val="000000"/>
                </a:solidFill>
                <a:uFill>
                  <a:solidFill>
                    <a:srgbClr val="FFFFFF"/>
                  </a:solidFill>
                </a:uFill>
                <a:latin typeface="+mn-lt"/>
                <a:ea typeface="+mn-ea"/>
              </a:rPr>
              <a:t>The genism word2vec library was instantiated using the sentences created and configured parameters such as number of vector vector dimensionality features, context window size around words and minimum word count of words before they are included in the model. Once the word2vec model created word embeddings, we created features by averaging the word vectors. The new vectors were then used to instantiated a Linear Support Vector Machine classifier and the initial result was recorded.</a:t>
            </a:r>
            <a:r>
              <a:rPr lang="en-US" sz="2000" b="0" strike="noStrike" spc="-1">
                <a:solidFill>
                  <a:srgbClr val="000000"/>
                </a:solidFill>
                <a:uFill>
                  <a:solidFill>
                    <a:srgbClr val="FFFFFF"/>
                  </a:solidFill>
                </a:uFill>
                <a:latin typeface="+mn-lt"/>
                <a:ea typeface="+mn-ea"/>
              </a:rPr>
              <a:t> </a:t>
            </a:r>
            <a:endParaRPr lang="en-US" sz="2000" b="0" strike="noStrike" spc="-1">
              <a:solidFill>
                <a:srgbClr val="000000"/>
              </a:solidFill>
              <a:uFill>
                <a:solidFill>
                  <a:srgbClr val="FFFFFF"/>
                </a:solidFill>
              </a:uFill>
              <a:latin typeface="Arial"/>
            </a:endParaRPr>
          </a:p>
        </p:txBody>
      </p:sp>
      <p:sp>
        <p:nvSpPr>
          <p:cNvPr id="78" name="TextShape 2"/>
          <p:cNvSpPr txBox="1"/>
          <p:nvPr/>
        </p:nvSpPr>
        <p:spPr>
          <a:xfrm>
            <a:off x="3884760" y="8685360"/>
            <a:ext cx="2971440" cy="458280"/>
          </a:xfrm>
          <a:prstGeom prst="rect">
            <a:avLst/>
          </a:prstGeom>
          <a:noFill/>
          <a:ln>
            <a:noFill/>
          </a:ln>
        </p:spPr>
        <p:txBody>
          <a:bodyPr anchor="b"/>
          <a:lstStyle/>
          <a:p>
            <a:pPr algn="r">
              <a:lnSpc>
                <a:spcPct val="100000"/>
              </a:lnSpc>
            </a:pPr>
            <a:fld id="{122A305E-10FD-43BC-8986-F31AD782A9DA}" type="slidenum">
              <a:rPr lang="en-US" sz="1200" b="0" strike="noStrike" spc="-1">
                <a:solidFill>
                  <a:srgbClr val="000000"/>
                </a:solidFill>
                <a:uFill>
                  <a:solidFill>
                    <a:srgbClr val="FFFFFF"/>
                  </a:solidFill>
                </a:uFill>
                <a:latin typeface="+mn-lt"/>
                <a:ea typeface="+mn-ea"/>
              </a:rPr>
              <a:t>10</a:t>
            </a:fld>
            <a:endParaRPr lang="en-US" sz="14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1206686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PlaceHolder 1"/>
          <p:cNvSpPr>
            <a:spLocks noGrp="1"/>
          </p:cNvSpPr>
          <p:nvPr>
            <p:ph type="body"/>
          </p:nvPr>
        </p:nvSpPr>
        <p:spPr>
          <a:xfrm>
            <a:off x="685800" y="4400640"/>
            <a:ext cx="5486040" cy="3600000"/>
          </a:xfrm>
          <a:prstGeom prst="rect">
            <a:avLst/>
          </a:prstGeom>
        </p:spPr>
        <p:txBody>
          <a:bodyPr/>
          <a:lstStyle/>
          <a:p>
            <a:endParaRPr lang="en-US" sz="2000" b="0" strike="noStrike" spc="-1">
              <a:solidFill>
                <a:srgbClr val="000000"/>
              </a:solidFill>
              <a:uFill>
                <a:solidFill>
                  <a:srgbClr val="FFFFFF"/>
                </a:solidFill>
              </a:uFill>
              <a:latin typeface="Arial"/>
            </a:endParaRPr>
          </a:p>
        </p:txBody>
      </p:sp>
      <p:sp>
        <p:nvSpPr>
          <p:cNvPr id="76" name="TextShape 2"/>
          <p:cNvSpPr txBox="1"/>
          <p:nvPr/>
        </p:nvSpPr>
        <p:spPr>
          <a:xfrm>
            <a:off x="3884760" y="8685360"/>
            <a:ext cx="2971440" cy="458280"/>
          </a:xfrm>
          <a:prstGeom prst="rect">
            <a:avLst/>
          </a:prstGeom>
          <a:noFill/>
          <a:ln>
            <a:noFill/>
          </a:ln>
        </p:spPr>
        <p:txBody>
          <a:bodyPr anchor="b"/>
          <a:lstStyle/>
          <a:p>
            <a:pPr algn="r">
              <a:lnSpc>
                <a:spcPct val="100000"/>
              </a:lnSpc>
            </a:pPr>
            <a:fld id="{54A38873-20B7-4D76-894E-A30D4536643D}" type="slidenum">
              <a:rPr lang="en-US" sz="1200" b="0" strike="noStrike" spc="-1">
                <a:solidFill>
                  <a:srgbClr val="000000"/>
                </a:solidFill>
                <a:uFill>
                  <a:solidFill>
                    <a:srgbClr val="FFFFFF"/>
                  </a:solidFill>
                </a:uFill>
                <a:latin typeface="+mn-lt"/>
                <a:ea typeface="+mn-ea"/>
              </a:rPr>
              <a:t>11</a:t>
            </a:fld>
            <a:endParaRPr lang="en-US" sz="14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15722560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PlaceHolder 1"/>
          <p:cNvSpPr>
            <a:spLocks noGrp="1"/>
          </p:cNvSpPr>
          <p:nvPr>
            <p:ph type="body"/>
          </p:nvPr>
        </p:nvSpPr>
        <p:spPr>
          <a:xfrm>
            <a:off x="685800" y="4400640"/>
            <a:ext cx="5486040" cy="3600000"/>
          </a:xfrm>
          <a:prstGeom prst="rect">
            <a:avLst/>
          </a:prstGeom>
        </p:spPr>
        <p:txBody>
          <a:bodyPr/>
          <a:lstStyle/>
          <a:p>
            <a:r>
              <a:rPr lang="en-US" sz="2000" b="0" strike="noStrike" spc="-1">
                <a:solidFill>
                  <a:srgbClr val="000000"/>
                </a:solidFill>
                <a:uFill>
                  <a:solidFill>
                    <a:srgbClr val="FFFFFF"/>
                  </a:solidFill>
                </a:uFill>
                <a:latin typeface="Arial"/>
              </a:rPr>
              <a:t>Preliminary results classified 63% tweets correctly.</a:t>
            </a:r>
          </a:p>
          <a:p>
            <a:endParaRPr lang="en-US" sz="2000" b="0" strike="noStrike" spc="-1">
              <a:solidFill>
                <a:srgbClr val="000000"/>
              </a:solidFill>
              <a:uFill>
                <a:solidFill>
                  <a:srgbClr val="FFFFFF"/>
                </a:solidFill>
              </a:uFill>
              <a:latin typeface="Arial"/>
            </a:endParaRPr>
          </a:p>
          <a:p>
            <a:r>
              <a:rPr lang="en-US" sz="2000" b="0" strike="noStrike" spc="-1">
                <a:solidFill>
                  <a:srgbClr val="000000"/>
                </a:solidFill>
                <a:uFill>
                  <a:solidFill>
                    <a:srgbClr val="FFFFFF"/>
                  </a:solidFill>
                </a:uFill>
                <a:latin typeface="Arial"/>
              </a:rPr>
              <a:t>Example the different classifiers used using scikit-learn.</a:t>
            </a:r>
          </a:p>
        </p:txBody>
      </p:sp>
      <p:sp>
        <p:nvSpPr>
          <p:cNvPr id="82" name="TextShape 2"/>
          <p:cNvSpPr txBox="1"/>
          <p:nvPr/>
        </p:nvSpPr>
        <p:spPr>
          <a:xfrm>
            <a:off x="3884760" y="8685360"/>
            <a:ext cx="2971440" cy="458280"/>
          </a:xfrm>
          <a:prstGeom prst="rect">
            <a:avLst/>
          </a:prstGeom>
          <a:noFill/>
          <a:ln>
            <a:noFill/>
          </a:ln>
        </p:spPr>
        <p:txBody>
          <a:bodyPr anchor="b"/>
          <a:lstStyle/>
          <a:p>
            <a:pPr algn="r">
              <a:lnSpc>
                <a:spcPct val="100000"/>
              </a:lnSpc>
            </a:pPr>
            <a:fld id="{3C65C06A-2A60-464F-8257-B0C9A963DBE8}" type="slidenum">
              <a:rPr lang="en-US" sz="1200" b="0" strike="noStrike" spc="-1">
                <a:solidFill>
                  <a:srgbClr val="000000"/>
                </a:solidFill>
                <a:uFill>
                  <a:solidFill>
                    <a:srgbClr val="FFFFFF"/>
                  </a:solidFill>
                </a:uFill>
                <a:latin typeface="+mn-lt"/>
                <a:ea typeface="+mn-ea"/>
              </a:rPr>
              <a:t>12</a:t>
            </a:fld>
            <a:endParaRPr lang="en-US" sz="14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688882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PlaceHolder 1"/>
          <p:cNvSpPr>
            <a:spLocks noGrp="1"/>
          </p:cNvSpPr>
          <p:nvPr>
            <p:ph type="body"/>
          </p:nvPr>
        </p:nvSpPr>
        <p:spPr>
          <a:xfrm>
            <a:off x="685800" y="4400640"/>
            <a:ext cx="5486040" cy="3600000"/>
          </a:xfrm>
          <a:prstGeom prst="rect">
            <a:avLst/>
          </a:prstGeom>
        </p:spPr>
        <p:txBody>
          <a:bodyPr/>
          <a:lstStyle/>
          <a:p>
            <a:endParaRPr lang="en-US" sz="2000" b="0" strike="noStrike" spc="-1" dirty="0">
              <a:solidFill>
                <a:srgbClr val="000000"/>
              </a:solidFill>
              <a:uFill>
                <a:solidFill>
                  <a:srgbClr val="FFFFFF"/>
                </a:solidFill>
              </a:uFill>
              <a:latin typeface="Arial"/>
            </a:endParaRPr>
          </a:p>
          <a:p>
            <a:endParaRPr lang="en-US" sz="2000" b="0" strike="noStrike" spc="-1" dirty="0">
              <a:solidFill>
                <a:srgbClr val="000000"/>
              </a:solidFill>
              <a:uFill>
                <a:solidFill>
                  <a:srgbClr val="FFFFFF"/>
                </a:solidFill>
              </a:uFill>
              <a:latin typeface="Arial"/>
            </a:endParaRPr>
          </a:p>
        </p:txBody>
      </p:sp>
      <p:sp>
        <p:nvSpPr>
          <p:cNvPr id="84" name="TextShape 2"/>
          <p:cNvSpPr txBox="1"/>
          <p:nvPr/>
        </p:nvSpPr>
        <p:spPr>
          <a:xfrm>
            <a:off x="3884760" y="8685360"/>
            <a:ext cx="2971440" cy="458280"/>
          </a:xfrm>
          <a:prstGeom prst="rect">
            <a:avLst/>
          </a:prstGeom>
          <a:noFill/>
          <a:ln>
            <a:noFill/>
          </a:ln>
        </p:spPr>
        <p:txBody>
          <a:bodyPr anchor="b"/>
          <a:lstStyle/>
          <a:p>
            <a:pPr algn="r">
              <a:lnSpc>
                <a:spcPct val="100000"/>
              </a:lnSpc>
            </a:pPr>
            <a:fld id="{5E4DA9A0-4AB6-4229-A06B-173DFE22DFD3}" type="slidenum">
              <a:rPr lang="en-US" sz="1200" b="0" strike="noStrike" spc="-1">
                <a:solidFill>
                  <a:srgbClr val="000000"/>
                </a:solidFill>
                <a:uFill>
                  <a:solidFill>
                    <a:srgbClr val="FFFFFF"/>
                  </a:solidFill>
                </a:uFill>
                <a:latin typeface="+mn-lt"/>
                <a:ea typeface="+mn-ea"/>
              </a:rPr>
              <a:t>18</a:t>
            </a:fld>
            <a:endParaRPr lang="en-US" sz="14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9644079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923F103-BC34-4FE4-A40E-EDDEECFDA5D0}" type="datetimeFigureOut">
              <a:rPr lang="en-US" smtClean="0"/>
              <a:pPr/>
              <a:t>12/14/16</a:t>
            </a:fld>
            <a:endParaRPr lang="en-US" dirty="0"/>
          </a:p>
        </p:txBody>
      </p:sp>
      <p:sp>
        <p:nvSpPr>
          <p:cNvPr id="5" name="Footer Placeholder 4"/>
          <p:cNvSpPr>
            <a:spLocks noGrp="1"/>
          </p:cNvSpPr>
          <p:nvPr>
            <p:ph type="ftr" sz="quarter" idx="11"/>
          </p:nvPr>
        </p:nvSpPr>
        <p:spPr/>
        <p:txBody>
          <a:bodyPr/>
          <a:lstStyle/>
          <a:p>
            <a:r>
              <a:rPr lang="en-US" smtClean="0"/>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31161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lnSpc>
                <a:spcPct val="100000"/>
              </a:lnSpc>
            </a:pPr>
            <a:r>
              <a:rPr lang="en-US" sz="1200" b="0" strike="noStrike" spc="-1" smtClean="0">
                <a:solidFill>
                  <a:srgbClr val="8B8B8B"/>
                </a:solidFill>
                <a:uFill>
                  <a:solidFill>
                    <a:srgbClr val="FFFFFF"/>
                  </a:solidFill>
                </a:uFill>
                <a:latin typeface="Calibri"/>
              </a:rPr>
              <a:t>10/27/16</a:t>
            </a:r>
            <a:endParaRPr lang="en-US" sz="1400" b="0" strike="noStrike" spc="-1">
              <a:solidFill>
                <a:srgbClr val="000000"/>
              </a:solidFill>
              <a:uFill>
                <a:solidFill>
                  <a:srgbClr val="FFFFFF"/>
                </a:solidFill>
              </a:uFill>
              <a:latin typeface="Times New Roman"/>
            </a:endParaRPr>
          </a:p>
        </p:txBody>
      </p:sp>
      <p:sp>
        <p:nvSpPr>
          <p:cNvPr id="5" name="Footer Placeholder 4"/>
          <p:cNvSpPr>
            <a:spLocks noGrp="1"/>
          </p:cNvSpPr>
          <p:nvPr>
            <p:ph type="ftr" sz="quarter" idx="11"/>
          </p:nvPr>
        </p:nvSpPr>
        <p:spPr/>
        <p:txBody>
          <a:bodyPr/>
          <a:lstStyle/>
          <a:p>
            <a:endParaRPr lang="en-US" sz="2400" b="0" strike="noStrike" spc="-1">
              <a:solidFill>
                <a:srgbClr val="000000"/>
              </a:solidFill>
              <a:uFill>
                <a:solidFill>
                  <a:srgbClr val="FFFFFF"/>
                </a:solidFill>
              </a:uFill>
              <a:latin typeface="Times New Roman"/>
            </a:endParaRPr>
          </a:p>
        </p:txBody>
      </p:sp>
      <p:sp>
        <p:nvSpPr>
          <p:cNvPr id="6" name="Slide Number Placeholder 5"/>
          <p:cNvSpPr>
            <a:spLocks noGrp="1"/>
          </p:cNvSpPr>
          <p:nvPr>
            <p:ph type="sldNum" sz="quarter" idx="12"/>
          </p:nvPr>
        </p:nvSpPr>
        <p:spPr/>
        <p:txBody>
          <a:bodyPr/>
          <a:lstStyle/>
          <a:p>
            <a:pPr algn="r">
              <a:lnSpc>
                <a:spcPct val="100000"/>
              </a:lnSpc>
            </a:pPr>
            <a:fld id="{C927CD51-E3AF-4DC9-BB6E-F14DC2DE7A8B}" type="slidenum">
              <a:rPr lang="en-US" sz="1200" b="0" strike="noStrike" spc="-1" smtClean="0">
                <a:solidFill>
                  <a:srgbClr val="8B8B8B"/>
                </a:solidFill>
                <a:uFill>
                  <a:solidFill>
                    <a:srgbClr val="FFFFFF"/>
                  </a:solidFill>
                </a:uFill>
                <a:latin typeface="Calibri"/>
              </a:rPr>
              <a:t>‹#›</a:t>
            </a:fld>
            <a:endParaRPr lang="en-US" sz="14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15855057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lnSpc>
                <a:spcPct val="100000"/>
              </a:lnSpc>
            </a:pPr>
            <a:r>
              <a:rPr lang="en-US" sz="1200" b="0" strike="noStrike" spc="-1" smtClean="0">
                <a:solidFill>
                  <a:srgbClr val="8B8B8B"/>
                </a:solidFill>
                <a:uFill>
                  <a:solidFill>
                    <a:srgbClr val="FFFFFF"/>
                  </a:solidFill>
                </a:uFill>
                <a:latin typeface="Calibri"/>
              </a:rPr>
              <a:t>10/27/16</a:t>
            </a:r>
            <a:endParaRPr lang="en-US" sz="1400" b="0" strike="noStrike" spc="-1">
              <a:solidFill>
                <a:srgbClr val="000000"/>
              </a:solidFill>
              <a:uFill>
                <a:solidFill>
                  <a:srgbClr val="FFFFFF"/>
                </a:solidFill>
              </a:uFill>
              <a:latin typeface="Times New Roman"/>
            </a:endParaRPr>
          </a:p>
        </p:txBody>
      </p:sp>
      <p:sp>
        <p:nvSpPr>
          <p:cNvPr id="5" name="Footer Placeholder 4"/>
          <p:cNvSpPr>
            <a:spLocks noGrp="1"/>
          </p:cNvSpPr>
          <p:nvPr>
            <p:ph type="ftr" sz="quarter" idx="11"/>
          </p:nvPr>
        </p:nvSpPr>
        <p:spPr/>
        <p:txBody>
          <a:bodyPr/>
          <a:lstStyle/>
          <a:p>
            <a:endParaRPr lang="en-US" sz="2400" b="0" strike="noStrike" spc="-1">
              <a:solidFill>
                <a:srgbClr val="000000"/>
              </a:solidFill>
              <a:uFill>
                <a:solidFill>
                  <a:srgbClr val="FFFFFF"/>
                </a:solidFill>
              </a:uFill>
              <a:latin typeface="Times New Roman"/>
            </a:endParaRPr>
          </a:p>
        </p:txBody>
      </p:sp>
      <p:sp>
        <p:nvSpPr>
          <p:cNvPr id="6" name="Slide Number Placeholder 5"/>
          <p:cNvSpPr>
            <a:spLocks noGrp="1"/>
          </p:cNvSpPr>
          <p:nvPr>
            <p:ph type="sldNum" sz="quarter" idx="12"/>
          </p:nvPr>
        </p:nvSpPr>
        <p:spPr/>
        <p:txBody>
          <a:bodyPr/>
          <a:lstStyle/>
          <a:p>
            <a:pPr algn="r">
              <a:lnSpc>
                <a:spcPct val="100000"/>
              </a:lnSpc>
            </a:pPr>
            <a:fld id="{C927CD51-E3AF-4DC9-BB6E-F14DC2DE7A8B}" type="slidenum">
              <a:rPr lang="en-US" sz="1200" b="0" strike="noStrike" spc="-1" smtClean="0">
                <a:solidFill>
                  <a:srgbClr val="8B8B8B"/>
                </a:solidFill>
                <a:uFill>
                  <a:solidFill>
                    <a:srgbClr val="FFFFFF"/>
                  </a:solidFill>
                </a:uFill>
                <a:latin typeface="Calibri"/>
              </a:rPr>
              <a:t>‹#›</a:t>
            </a:fld>
            <a:endParaRPr lang="en-US" sz="14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16185188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lnSpc>
                <a:spcPct val="100000"/>
              </a:lnSpc>
            </a:pPr>
            <a:r>
              <a:rPr lang="en-US" sz="1200" b="0" strike="noStrike" spc="-1" smtClean="0">
                <a:solidFill>
                  <a:srgbClr val="8B8B8B"/>
                </a:solidFill>
                <a:uFill>
                  <a:solidFill>
                    <a:srgbClr val="FFFFFF"/>
                  </a:solidFill>
                </a:uFill>
                <a:latin typeface="Calibri"/>
              </a:rPr>
              <a:t>10/27/16</a:t>
            </a:r>
            <a:endParaRPr lang="en-US" sz="1400" b="0" strike="noStrike" spc="-1">
              <a:solidFill>
                <a:srgbClr val="000000"/>
              </a:solidFill>
              <a:uFill>
                <a:solidFill>
                  <a:srgbClr val="FFFFFF"/>
                </a:solidFill>
              </a:uFill>
              <a:latin typeface="Times New Roman"/>
            </a:endParaRPr>
          </a:p>
        </p:txBody>
      </p:sp>
      <p:sp>
        <p:nvSpPr>
          <p:cNvPr id="5" name="Footer Placeholder 4"/>
          <p:cNvSpPr>
            <a:spLocks noGrp="1"/>
          </p:cNvSpPr>
          <p:nvPr>
            <p:ph type="ftr" sz="quarter" idx="11"/>
          </p:nvPr>
        </p:nvSpPr>
        <p:spPr/>
        <p:txBody>
          <a:bodyPr/>
          <a:lstStyle/>
          <a:p>
            <a:endParaRPr lang="en-US" sz="2400" b="0" strike="noStrike" spc="-1">
              <a:solidFill>
                <a:srgbClr val="000000"/>
              </a:solidFill>
              <a:uFill>
                <a:solidFill>
                  <a:srgbClr val="FFFFFF"/>
                </a:solidFill>
              </a:uFill>
              <a:latin typeface="Times New Roman"/>
            </a:endParaRPr>
          </a:p>
        </p:txBody>
      </p:sp>
      <p:sp>
        <p:nvSpPr>
          <p:cNvPr id="6" name="Slide Number Placeholder 5"/>
          <p:cNvSpPr>
            <a:spLocks noGrp="1"/>
          </p:cNvSpPr>
          <p:nvPr>
            <p:ph type="sldNum" sz="quarter" idx="12"/>
          </p:nvPr>
        </p:nvSpPr>
        <p:spPr/>
        <p:txBody>
          <a:bodyPr/>
          <a:lstStyle/>
          <a:p>
            <a:pPr algn="r">
              <a:lnSpc>
                <a:spcPct val="100000"/>
              </a:lnSpc>
            </a:pPr>
            <a:fld id="{C927CD51-E3AF-4DC9-BB6E-F14DC2DE7A8B}" type="slidenum">
              <a:rPr lang="en-US" sz="1200" b="0" strike="noStrike" spc="-1" smtClean="0">
                <a:solidFill>
                  <a:srgbClr val="8B8B8B"/>
                </a:solidFill>
                <a:uFill>
                  <a:solidFill>
                    <a:srgbClr val="FFFFFF"/>
                  </a:solidFill>
                </a:uFill>
                <a:latin typeface="Calibri"/>
              </a:rPr>
              <a:t>‹#›</a:t>
            </a:fld>
            <a:endParaRPr lang="en-US" sz="14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153916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lnSpc>
                <a:spcPct val="100000"/>
              </a:lnSpc>
            </a:pPr>
            <a:r>
              <a:rPr lang="en-US" sz="1200" b="0" strike="noStrike" spc="-1" smtClean="0">
                <a:solidFill>
                  <a:srgbClr val="8B8B8B"/>
                </a:solidFill>
                <a:uFill>
                  <a:solidFill>
                    <a:srgbClr val="FFFFFF"/>
                  </a:solidFill>
                </a:uFill>
                <a:latin typeface="Calibri"/>
              </a:rPr>
              <a:t>10/27/16</a:t>
            </a:r>
            <a:endParaRPr lang="en-US" sz="1400" b="0" strike="noStrike" spc="-1">
              <a:solidFill>
                <a:srgbClr val="000000"/>
              </a:solidFill>
              <a:uFill>
                <a:solidFill>
                  <a:srgbClr val="FFFFFF"/>
                </a:solidFill>
              </a:uFill>
              <a:latin typeface="Times New Roman"/>
            </a:endParaRPr>
          </a:p>
        </p:txBody>
      </p:sp>
      <p:sp>
        <p:nvSpPr>
          <p:cNvPr id="5" name="Footer Placeholder 4"/>
          <p:cNvSpPr>
            <a:spLocks noGrp="1"/>
          </p:cNvSpPr>
          <p:nvPr>
            <p:ph type="ftr" sz="quarter" idx="11"/>
          </p:nvPr>
        </p:nvSpPr>
        <p:spPr/>
        <p:txBody>
          <a:bodyPr/>
          <a:lstStyle/>
          <a:p>
            <a:endParaRPr lang="en-US" sz="2400" b="0" strike="noStrike" spc="-1">
              <a:solidFill>
                <a:srgbClr val="000000"/>
              </a:solidFill>
              <a:uFill>
                <a:solidFill>
                  <a:srgbClr val="FFFFFF"/>
                </a:solidFill>
              </a:uFill>
              <a:latin typeface="Times New Roman"/>
            </a:endParaRPr>
          </a:p>
        </p:txBody>
      </p:sp>
      <p:sp>
        <p:nvSpPr>
          <p:cNvPr id="6" name="Slide Number Placeholder 5"/>
          <p:cNvSpPr>
            <a:spLocks noGrp="1"/>
          </p:cNvSpPr>
          <p:nvPr>
            <p:ph type="sldNum" sz="quarter" idx="12"/>
          </p:nvPr>
        </p:nvSpPr>
        <p:spPr/>
        <p:txBody>
          <a:bodyPr/>
          <a:lstStyle/>
          <a:p>
            <a:pPr algn="r">
              <a:lnSpc>
                <a:spcPct val="100000"/>
              </a:lnSpc>
            </a:pPr>
            <a:fld id="{C927CD51-E3AF-4DC9-BB6E-F14DC2DE7A8B}" type="slidenum">
              <a:rPr lang="en-US" sz="1200" b="0" strike="noStrike" spc="-1" smtClean="0">
                <a:solidFill>
                  <a:srgbClr val="8B8B8B"/>
                </a:solidFill>
                <a:uFill>
                  <a:solidFill>
                    <a:srgbClr val="FFFFFF"/>
                  </a:solidFill>
                </a:uFill>
                <a:latin typeface="Calibri"/>
              </a:rPr>
              <a:t>‹#›</a:t>
            </a:fld>
            <a:endParaRPr lang="en-US" sz="14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13027582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pPr>
              <a:lnSpc>
                <a:spcPct val="100000"/>
              </a:lnSpc>
            </a:pPr>
            <a:r>
              <a:rPr lang="en-US" sz="1200" b="0" strike="noStrike" spc="-1" smtClean="0">
                <a:solidFill>
                  <a:srgbClr val="8B8B8B"/>
                </a:solidFill>
                <a:uFill>
                  <a:solidFill>
                    <a:srgbClr val="FFFFFF"/>
                  </a:solidFill>
                </a:uFill>
                <a:latin typeface="Calibri"/>
              </a:rPr>
              <a:t>10/27/16</a:t>
            </a:r>
            <a:endParaRPr lang="en-US" sz="1400" b="0" strike="noStrike" spc="-1">
              <a:solidFill>
                <a:srgbClr val="000000"/>
              </a:solidFill>
              <a:uFill>
                <a:solidFill>
                  <a:srgbClr val="FFFFFF"/>
                </a:solidFill>
              </a:uFill>
              <a:latin typeface="Times New Roman"/>
            </a:endParaRPr>
          </a:p>
        </p:txBody>
      </p:sp>
      <p:sp>
        <p:nvSpPr>
          <p:cNvPr id="6" name="Footer Placeholder 5"/>
          <p:cNvSpPr>
            <a:spLocks noGrp="1"/>
          </p:cNvSpPr>
          <p:nvPr>
            <p:ph type="ftr" sz="quarter" idx="11"/>
          </p:nvPr>
        </p:nvSpPr>
        <p:spPr/>
        <p:txBody>
          <a:bodyPr/>
          <a:lstStyle/>
          <a:p>
            <a:endParaRPr lang="en-US" sz="2400" b="0" strike="noStrike" spc="-1">
              <a:solidFill>
                <a:srgbClr val="000000"/>
              </a:solidFill>
              <a:uFill>
                <a:solidFill>
                  <a:srgbClr val="FFFFFF"/>
                </a:solidFill>
              </a:uFill>
              <a:latin typeface="Times New Roman"/>
            </a:endParaRPr>
          </a:p>
        </p:txBody>
      </p:sp>
      <p:sp>
        <p:nvSpPr>
          <p:cNvPr id="7" name="Slide Number Placeholder 6"/>
          <p:cNvSpPr>
            <a:spLocks noGrp="1"/>
          </p:cNvSpPr>
          <p:nvPr>
            <p:ph type="sldNum" sz="quarter" idx="12"/>
          </p:nvPr>
        </p:nvSpPr>
        <p:spPr/>
        <p:txBody>
          <a:bodyPr/>
          <a:lstStyle/>
          <a:p>
            <a:pPr algn="r">
              <a:lnSpc>
                <a:spcPct val="100000"/>
              </a:lnSpc>
            </a:pPr>
            <a:fld id="{C927CD51-E3AF-4DC9-BB6E-F14DC2DE7A8B}" type="slidenum">
              <a:rPr lang="en-US" sz="1200" b="0" strike="noStrike" spc="-1" smtClean="0">
                <a:solidFill>
                  <a:srgbClr val="8B8B8B"/>
                </a:solidFill>
                <a:uFill>
                  <a:solidFill>
                    <a:srgbClr val="FFFFFF"/>
                  </a:solidFill>
                </a:uFill>
                <a:latin typeface="Calibri"/>
              </a:rPr>
              <a:t>‹#›</a:t>
            </a:fld>
            <a:endParaRPr lang="en-US" sz="14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1862429111"/>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pPr>
              <a:lnSpc>
                <a:spcPct val="100000"/>
              </a:lnSpc>
            </a:pPr>
            <a:r>
              <a:rPr lang="en-US" sz="1200" b="0" strike="noStrike" spc="-1" smtClean="0">
                <a:solidFill>
                  <a:srgbClr val="8B8B8B"/>
                </a:solidFill>
                <a:uFill>
                  <a:solidFill>
                    <a:srgbClr val="FFFFFF"/>
                  </a:solidFill>
                </a:uFill>
                <a:latin typeface="Calibri"/>
              </a:rPr>
              <a:t>10/27/16</a:t>
            </a:r>
            <a:endParaRPr lang="en-US" sz="1400" b="0" strike="noStrike" spc="-1">
              <a:solidFill>
                <a:srgbClr val="000000"/>
              </a:solidFill>
              <a:uFill>
                <a:solidFill>
                  <a:srgbClr val="FFFFFF"/>
                </a:solidFill>
              </a:uFill>
              <a:latin typeface="Times New Roman"/>
            </a:endParaRPr>
          </a:p>
        </p:txBody>
      </p:sp>
      <p:sp>
        <p:nvSpPr>
          <p:cNvPr id="8" name="Footer Placeholder 7"/>
          <p:cNvSpPr>
            <a:spLocks noGrp="1"/>
          </p:cNvSpPr>
          <p:nvPr>
            <p:ph type="ftr" sz="quarter" idx="11"/>
          </p:nvPr>
        </p:nvSpPr>
        <p:spPr/>
        <p:txBody>
          <a:bodyPr/>
          <a:lstStyle/>
          <a:p>
            <a:endParaRPr lang="en-US" sz="2400" b="0" strike="noStrike" spc="-1">
              <a:solidFill>
                <a:srgbClr val="000000"/>
              </a:solidFill>
              <a:uFill>
                <a:solidFill>
                  <a:srgbClr val="FFFFFF"/>
                </a:solidFill>
              </a:uFill>
              <a:latin typeface="Times New Roman"/>
            </a:endParaRPr>
          </a:p>
        </p:txBody>
      </p:sp>
      <p:sp>
        <p:nvSpPr>
          <p:cNvPr id="9" name="Slide Number Placeholder 8"/>
          <p:cNvSpPr>
            <a:spLocks noGrp="1"/>
          </p:cNvSpPr>
          <p:nvPr>
            <p:ph type="sldNum" sz="quarter" idx="12"/>
          </p:nvPr>
        </p:nvSpPr>
        <p:spPr/>
        <p:txBody>
          <a:bodyPr/>
          <a:lstStyle/>
          <a:p>
            <a:pPr algn="r">
              <a:lnSpc>
                <a:spcPct val="100000"/>
              </a:lnSpc>
            </a:pPr>
            <a:fld id="{C927CD51-E3AF-4DC9-BB6E-F14DC2DE7A8B}" type="slidenum">
              <a:rPr lang="en-US" sz="1200" b="0" strike="noStrike" spc="-1" smtClean="0">
                <a:solidFill>
                  <a:srgbClr val="8B8B8B"/>
                </a:solidFill>
                <a:uFill>
                  <a:solidFill>
                    <a:srgbClr val="FFFFFF"/>
                  </a:solidFill>
                </a:uFill>
                <a:latin typeface="Calibri"/>
              </a:rPr>
              <a:t>‹#›</a:t>
            </a:fld>
            <a:endParaRPr lang="en-US" sz="14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124429905"/>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AA18ACC-A947-437B-A130-35BD54FDF1E9}" type="datetimeFigureOut">
              <a:rPr lang="en-US" smtClean="0"/>
              <a:t>12/14/16</a:t>
            </a:fld>
            <a:endParaRPr lang="en-US" dirty="0"/>
          </a:p>
        </p:txBody>
      </p:sp>
      <p:sp>
        <p:nvSpPr>
          <p:cNvPr id="4" name="Footer Placeholder 3"/>
          <p:cNvSpPr>
            <a:spLocks noGrp="1"/>
          </p:cNvSpPr>
          <p:nvPr>
            <p:ph type="ftr" sz="quarter" idx="11"/>
          </p:nvPr>
        </p:nvSpPr>
        <p:spPr/>
        <p:txBody>
          <a:bodyPr/>
          <a:lstStyle/>
          <a:p>
            <a:r>
              <a:rPr lang="en-US" smtClean="0"/>
              <a:t>
              </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918248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lnSpc>
                <a:spcPct val="100000"/>
              </a:lnSpc>
            </a:pPr>
            <a:r>
              <a:rPr lang="en-US" sz="1200" b="0" strike="noStrike" spc="-1" smtClean="0">
                <a:solidFill>
                  <a:srgbClr val="8B8B8B"/>
                </a:solidFill>
                <a:uFill>
                  <a:solidFill>
                    <a:srgbClr val="FFFFFF"/>
                  </a:solidFill>
                </a:uFill>
                <a:latin typeface="Calibri"/>
              </a:rPr>
              <a:t>10/27/16</a:t>
            </a:r>
            <a:endParaRPr lang="en-US" sz="1400" b="0" strike="noStrike" spc="-1">
              <a:solidFill>
                <a:srgbClr val="000000"/>
              </a:solidFill>
              <a:uFill>
                <a:solidFill>
                  <a:srgbClr val="FFFFFF"/>
                </a:solidFill>
              </a:uFill>
              <a:latin typeface="Times New Roman"/>
            </a:endParaRPr>
          </a:p>
        </p:txBody>
      </p:sp>
      <p:sp>
        <p:nvSpPr>
          <p:cNvPr id="3" name="Footer Placeholder 2"/>
          <p:cNvSpPr>
            <a:spLocks noGrp="1"/>
          </p:cNvSpPr>
          <p:nvPr>
            <p:ph type="ftr" sz="quarter" idx="11"/>
          </p:nvPr>
        </p:nvSpPr>
        <p:spPr/>
        <p:txBody>
          <a:bodyPr/>
          <a:lstStyle/>
          <a:p>
            <a:endParaRPr lang="en-US" sz="2400" b="0" strike="noStrike" spc="-1">
              <a:solidFill>
                <a:srgbClr val="000000"/>
              </a:solidFill>
              <a:uFill>
                <a:solidFill>
                  <a:srgbClr val="FFFFFF"/>
                </a:solidFill>
              </a:uFill>
              <a:latin typeface="Times New Roman"/>
            </a:endParaRPr>
          </a:p>
        </p:txBody>
      </p:sp>
      <p:sp>
        <p:nvSpPr>
          <p:cNvPr id="4" name="Slide Number Placeholder 3"/>
          <p:cNvSpPr>
            <a:spLocks noGrp="1"/>
          </p:cNvSpPr>
          <p:nvPr>
            <p:ph type="sldNum" sz="quarter" idx="12"/>
          </p:nvPr>
        </p:nvSpPr>
        <p:spPr/>
        <p:txBody>
          <a:bodyPr/>
          <a:lstStyle/>
          <a:p>
            <a:pPr algn="r">
              <a:lnSpc>
                <a:spcPct val="100000"/>
              </a:lnSpc>
            </a:pPr>
            <a:fld id="{C927CD51-E3AF-4DC9-BB6E-F14DC2DE7A8B}" type="slidenum">
              <a:rPr lang="en-US" sz="1200" b="0" strike="noStrike" spc="-1" smtClean="0">
                <a:solidFill>
                  <a:srgbClr val="8B8B8B"/>
                </a:solidFill>
                <a:uFill>
                  <a:solidFill>
                    <a:srgbClr val="FFFFFF"/>
                  </a:solidFill>
                </a:uFill>
                <a:latin typeface="Calibri"/>
              </a:rPr>
              <a:t>‹#›</a:t>
            </a:fld>
            <a:endParaRPr lang="en-US" sz="14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10362989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lnSpc>
                <a:spcPct val="100000"/>
              </a:lnSpc>
            </a:pPr>
            <a:r>
              <a:rPr lang="en-US" sz="1200" b="0" strike="noStrike" spc="-1" smtClean="0">
                <a:solidFill>
                  <a:srgbClr val="8B8B8B"/>
                </a:solidFill>
                <a:uFill>
                  <a:solidFill>
                    <a:srgbClr val="FFFFFF"/>
                  </a:solidFill>
                </a:uFill>
                <a:latin typeface="Calibri"/>
              </a:rPr>
              <a:t>10/27/16</a:t>
            </a:r>
            <a:endParaRPr lang="en-US" sz="1400" b="0" strike="noStrike" spc="-1">
              <a:solidFill>
                <a:srgbClr val="000000"/>
              </a:solidFill>
              <a:uFill>
                <a:solidFill>
                  <a:srgbClr val="FFFFFF"/>
                </a:solidFill>
              </a:uFill>
              <a:latin typeface="Times New Roman"/>
            </a:endParaRPr>
          </a:p>
        </p:txBody>
      </p:sp>
      <p:sp>
        <p:nvSpPr>
          <p:cNvPr id="6" name="Footer Placeholder 5"/>
          <p:cNvSpPr>
            <a:spLocks noGrp="1"/>
          </p:cNvSpPr>
          <p:nvPr>
            <p:ph type="ftr" sz="quarter" idx="11"/>
          </p:nvPr>
        </p:nvSpPr>
        <p:spPr/>
        <p:txBody>
          <a:bodyPr/>
          <a:lstStyle/>
          <a:p>
            <a:endParaRPr lang="en-US" sz="2400" b="0" strike="noStrike" spc="-1">
              <a:solidFill>
                <a:srgbClr val="000000"/>
              </a:solidFill>
              <a:uFill>
                <a:solidFill>
                  <a:srgbClr val="FFFFFF"/>
                </a:solidFill>
              </a:uFill>
              <a:latin typeface="Times New Roman"/>
            </a:endParaRPr>
          </a:p>
        </p:txBody>
      </p:sp>
      <p:sp>
        <p:nvSpPr>
          <p:cNvPr id="7" name="Slide Number Placeholder 6"/>
          <p:cNvSpPr>
            <a:spLocks noGrp="1"/>
          </p:cNvSpPr>
          <p:nvPr>
            <p:ph type="sldNum" sz="quarter" idx="12"/>
          </p:nvPr>
        </p:nvSpPr>
        <p:spPr/>
        <p:txBody>
          <a:bodyPr/>
          <a:lstStyle/>
          <a:p>
            <a:pPr algn="r">
              <a:lnSpc>
                <a:spcPct val="100000"/>
              </a:lnSpc>
            </a:pPr>
            <a:fld id="{C927CD51-E3AF-4DC9-BB6E-F14DC2DE7A8B}" type="slidenum">
              <a:rPr lang="en-US" sz="1200" b="0" strike="noStrike" spc="-1" smtClean="0">
                <a:solidFill>
                  <a:srgbClr val="8B8B8B"/>
                </a:solidFill>
                <a:uFill>
                  <a:solidFill>
                    <a:srgbClr val="FFFFFF"/>
                  </a:solidFill>
                </a:uFill>
                <a:latin typeface="Calibri"/>
              </a:rPr>
              <a:t>‹#›</a:t>
            </a:fld>
            <a:endParaRPr lang="en-US" sz="14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984025059"/>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lnSpc>
                <a:spcPct val="100000"/>
              </a:lnSpc>
            </a:pPr>
            <a:r>
              <a:rPr lang="en-US" sz="1200" b="0" strike="noStrike" spc="-1" smtClean="0">
                <a:solidFill>
                  <a:srgbClr val="8B8B8B"/>
                </a:solidFill>
                <a:uFill>
                  <a:solidFill>
                    <a:srgbClr val="FFFFFF"/>
                  </a:solidFill>
                </a:uFill>
                <a:latin typeface="Calibri"/>
              </a:rPr>
              <a:t>10/27/16</a:t>
            </a:r>
            <a:endParaRPr lang="en-US" sz="1400" b="0" strike="noStrike" spc="-1">
              <a:solidFill>
                <a:srgbClr val="000000"/>
              </a:solidFill>
              <a:uFill>
                <a:solidFill>
                  <a:srgbClr val="FFFFFF"/>
                </a:solidFill>
              </a:uFill>
              <a:latin typeface="Times New Roman"/>
            </a:endParaRPr>
          </a:p>
        </p:txBody>
      </p:sp>
      <p:sp>
        <p:nvSpPr>
          <p:cNvPr id="6" name="Footer Placeholder 5"/>
          <p:cNvSpPr>
            <a:spLocks noGrp="1"/>
          </p:cNvSpPr>
          <p:nvPr>
            <p:ph type="ftr" sz="quarter" idx="11"/>
          </p:nvPr>
        </p:nvSpPr>
        <p:spPr/>
        <p:txBody>
          <a:bodyPr/>
          <a:lstStyle/>
          <a:p>
            <a:endParaRPr lang="en-US" sz="2400" b="0" strike="noStrike" spc="-1">
              <a:solidFill>
                <a:srgbClr val="000000"/>
              </a:solidFill>
              <a:uFill>
                <a:solidFill>
                  <a:srgbClr val="FFFFFF"/>
                </a:solidFill>
              </a:uFill>
              <a:latin typeface="Times New Roman"/>
            </a:endParaRPr>
          </a:p>
        </p:txBody>
      </p:sp>
      <p:sp>
        <p:nvSpPr>
          <p:cNvPr id="7" name="Slide Number Placeholder 6"/>
          <p:cNvSpPr>
            <a:spLocks noGrp="1"/>
          </p:cNvSpPr>
          <p:nvPr>
            <p:ph type="sldNum" sz="quarter" idx="12"/>
          </p:nvPr>
        </p:nvSpPr>
        <p:spPr/>
        <p:txBody>
          <a:bodyPr/>
          <a:lstStyle/>
          <a:p>
            <a:pPr algn="r">
              <a:lnSpc>
                <a:spcPct val="100000"/>
              </a:lnSpc>
            </a:pPr>
            <a:fld id="{C927CD51-E3AF-4DC9-BB6E-F14DC2DE7A8B}" type="slidenum">
              <a:rPr lang="en-US" sz="1200" b="0" strike="noStrike" spc="-1" smtClean="0">
                <a:solidFill>
                  <a:srgbClr val="8B8B8B"/>
                </a:solidFill>
                <a:uFill>
                  <a:solidFill>
                    <a:srgbClr val="FFFFFF"/>
                  </a:solidFill>
                </a:uFill>
                <a:latin typeface="Calibri"/>
              </a:rPr>
              <a:t>‹#›</a:t>
            </a:fld>
            <a:endParaRPr lang="en-US" sz="14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73760106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lnSpc>
                <a:spcPct val="100000"/>
              </a:lnSpc>
            </a:pPr>
            <a:r>
              <a:rPr lang="en-US" sz="1200" b="0" strike="noStrike" spc="-1" smtClean="0">
                <a:solidFill>
                  <a:srgbClr val="8B8B8B"/>
                </a:solidFill>
                <a:uFill>
                  <a:solidFill>
                    <a:srgbClr val="FFFFFF"/>
                  </a:solidFill>
                </a:uFill>
                <a:latin typeface="Calibri"/>
              </a:rPr>
              <a:t>10/27/16</a:t>
            </a:r>
            <a:endParaRPr lang="en-US" sz="1400" b="0" strike="noStrike" spc="-1">
              <a:solidFill>
                <a:srgbClr val="000000"/>
              </a:solidFill>
              <a:uFill>
                <a:solidFill>
                  <a:srgbClr val="FFFFFF"/>
                </a:solidFill>
              </a:uFill>
              <a:latin typeface="Times New Roman"/>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sz="2400" b="0" strike="noStrike" spc="-1">
              <a:solidFill>
                <a:srgbClr val="000000"/>
              </a:solidFill>
              <a:uFill>
                <a:solidFill>
                  <a:srgbClr val="FFFFFF"/>
                </a:solidFill>
              </a:uFill>
              <a:latin typeface="Times New Roman"/>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r">
              <a:lnSpc>
                <a:spcPct val="100000"/>
              </a:lnSpc>
            </a:pPr>
            <a:fld id="{C927CD51-E3AF-4DC9-BB6E-F14DC2DE7A8B}" type="slidenum">
              <a:rPr lang="en-US" sz="1200" b="0" strike="noStrike" spc="-1" smtClean="0">
                <a:solidFill>
                  <a:srgbClr val="8B8B8B"/>
                </a:solidFill>
                <a:uFill>
                  <a:solidFill>
                    <a:srgbClr val="FFFFFF"/>
                  </a:solidFill>
                </a:uFill>
                <a:latin typeface="Calibri"/>
              </a:rPr>
              <a:t>‹#›</a:t>
            </a:fld>
            <a:endParaRPr lang="en-US" sz="1400" b="0" strike="noStrike" spc="-1">
              <a:solidFill>
                <a:srgbClr val="000000"/>
              </a:solidFill>
              <a:uFill>
                <a:solidFill>
                  <a:srgbClr val="FFFFFF"/>
                </a:solidFill>
              </a:uFill>
              <a:latin typeface="Times New Roman"/>
            </a:endParaRPr>
          </a:p>
        </p:txBody>
      </p:sp>
    </p:spTree>
    <p:extLst>
      <p:ext uri="{BB962C8B-B14F-4D97-AF65-F5344CB8AC3E}">
        <p14:creationId xmlns:p14="http://schemas.microsoft.com/office/powerpoint/2010/main" val="1006821849"/>
      </p:ext>
    </p:extLst>
  </p:cSld>
  <p:clrMap bg1="lt1" tx1="dk1" bg2="lt2" tx2="dk2" accent1="accent1" accent2="accent2" accent3="accent3" accent4="accent4" accent5="accent5" accent6="accent6" hlink="hlink" folHlink="folHlink"/>
  <p:sldLayoutIdLst>
    <p:sldLayoutId id="2147483896" r:id="rId1"/>
    <p:sldLayoutId id="2147483897" r:id="rId2"/>
    <p:sldLayoutId id="2147483898" r:id="rId3"/>
    <p:sldLayoutId id="2147483899" r:id="rId4"/>
    <p:sldLayoutId id="2147483900" r:id="rId5"/>
    <p:sldLayoutId id="2147483901" r:id="rId6"/>
    <p:sldLayoutId id="2147483902" r:id="rId7"/>
    <p:sldLayoutId id="2147483903" r:id="rId8"/>
    <p:sldLayoutId id="2147483904" r:id="rId9"/>
    <p:sldLayoutId id="2147483905" r:id="rId10"/>
    <p:sldLayoutId id="214748390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 Id="rId3" Type="http://schemas.openxmlformats.org/officeDocument/2006/relationships/hyperlink" Target="http://contrib.scikit-learn.org/imbalanced-learn"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4.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5.ti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38079" y="1402654"/>
            <a:ext cx="10515240" cy="1860697"/>
          </a:xfrm>
        </p:spPr>
        <p:txBody>
          <a:bodyPr/>
          <a:lstStyle/>
          <a:p>
            <a:pPr algn="ctr"/>
            <a:r>
              <a:rPr lang="en-US" sz="4400" b="1" dirty="0" smtClean="0">
                <a:latin typeface="+mn-lt"/>
              </a:rPr>
              <a:t>Sentiment Analysis of </a:t>
            </a:r>
            <a:r>
              <a:rPr lang="en-US" sz="4400" b="1" dirty="0" smtClean="0">
                <a:latin typeface="+mn-lt"/>
              </a:rPr>
              <a:t>Twitter Messages Using </a:t>
            </a:r>
            <a:r>
              <a:rPr lang="en-US" sz="4400" b="1" dirty="0" smtClean="0">
                <a:latin typeface="+mn-lt"/>
              </a:rPr>
              <a:t>Word2Vec</a:t>
            </a:r>
            <a:endParaRPr lang="en-US" sz="4400" b="1" dirty="0">
              <a:latin typeface="+mn-lt"/>
            </a:endParaRPr>
          </a:p>
        </p:txBody>
      </p:sp>
      <p:sp>
        <p:nvSpPr>
          <p:cNvPr id="3" name="Subtitle 2"/>
          <p:cNvSpPr>
            <a:spLocks noGrp="1"/>
          </p:cNvSpPr>
          <p:nvPr>
            <p:ph type="subTitle" idx="1"/>
          </p:nvPr>
        </p:nvSpPr>
        <p:spPr>
          <a:xfrm>
            <a:off x="1827858" y="4023890"/>
            <a:ext cx="8535683" cy="1484204"/>
          </a:xfrm>
        </p:spPr>
        <p:txBody>
          <a:bodyPr>
            <a:normAutofit/>
          </a:bodyPr>
          <a:lstStyle/>
          <a:p>
            <a:pPr marL="0" indent="0">
              <a:buNone/>
            </a:pPr>
            <a:r>
              <a:rPr lang="en-US" sz="2000" dirty="0" smtClean="0"/>
              <a:t>Joshua Acosta, Ezra Finkelstein, </a:t>
            </a:r>
            <a:r>
              <a:rPr lang="en-US" sz="2000" dirty="0" err="1" smtClean="0"/>
              <a:t>Mingxiao</a:t>
            </a:r>
            <a:r>
              <a:rPr lang="en-US" sz="2000" dirty="0" smtClean="0"/>
              <a:t> Luo, </a:t>
            </a:r>
            <a:r>
              <a:rPr lang="en-US" sz="2000" dirty="0" err="1" smtClean="0"/>
              <a:t>Norissa</a:t>
            </a:r>
            <a:r>
              <a:rPr lang="en-US" sz="2000" dirty="0" smtClean="0"/>
              <a:t> </a:t>
            </a:r>
            <a:r>
              <a:rPr lang="en-US" sz="2000" dirty="0" err="1" smtClean="0"/>
              <a:t>Lamaute</a:t>
            </a:r>
            <a:r>
              <a:rPr lang="en-US" sz="2000" dirty="0" smtClean="0"/>
              <a:t> and </a:t>
            </a:r>
          </a:p>
          <a:p>
            <a:r>
              <a:rPr lang="en-US" sz="2000" dirty="0" err="1" smtClean="0"/>
              <a:t>Andreea</a:t>
            </a:r>
            <a:r>
              <a:rPr lang="en-US" sz="2000" dirty="0" smtClean="0"/>
              <a:t> </a:t>
            </a:r>
            <a:r>
              <a:rPr lang="en-US" sz="2000" dirty="0" err="1" smtClean="0"/>
              <a:t>Cotoranu</a:t>
            </a:r>
            <a:endParaRPr lang="en-US" sz="2000" dirty="0"/>
          </a:p>
        </p:txBody>
      </p:sp>
      <p:pic>
        <p:nvPicPr>
          <p:cNvPr id="1026" name="Picture 2" descr="Image result for twitter logo transparent"/>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79211"/>
            <a:ext cx="2252592" cy="182910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454031" y="6268633"/>
            <a:ext cx="5999932" cy="338554"/>
          </a:xfrm>
          <a:prstGeom prst="rect">
            <a:avLst/>
          </a:prstGeom>
          <a:noFill/>
        </p:spPr>
        <p:txBody>
          <a:bodyPr wrap="square" rtlCol="0">
            <a:spAutoFit/>
          </a:bodyPr>
          <a:lstStyle/>
          <a:p>
            <a:r>
              <a:rPr lang="en-US" sz="1600" dirty="0" smtClean="0"/>
              <a:t>Source: http://</a:t>
            </a:r>
            <a:r>
              <a:rPr lang="en-US" sz="1600" dirty="0" smtClean="0"/>
              <a:t>logos-</a:t>
            </a:r>
            <a:r>
              <a:rPr lang="en-US" sz="1600" dirty="0" err="1" smtClean="0"/>
              <a:t>download.com</a:t>
            </a:r>
            <a:r>
              <a:rPr lang="en-US" sz="1600" dirty="0" smtClean="0"/>
              <a:t>/169-twitter-logo-\</a:t>
            </a:r>
            <a:r>
              <a:rPr lang="en-US" sz="1600" dirty="0" err="1" smtClean="0"/>
              <a:t>download.html</a:t>
            </a:r>
            <a:endParaRPr lang="en-US" sz="1600" dirty="0"/>
          </a:p>
        </p:txBody>
      </p:sp>
    </p:spTree>
    <p:extLst>
      <p:ext uri="{BB962C8B-B14F-4D97-AF65-F5344CB8AC3E}">
        <p14:creationId xmlns:p14="http://schemas.microsoft.com/office/powerpoint/2010/main" val="333864569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TextShape 1"/>
          <p:cNvSpPr txBox="1"/>
          <p:nvPr/>
        </p:nvSpPr>
        <p:spPr>
          <a:xfrm>
            <a:off x="838080" y="365040"/>
            <a:ext cx="10515240" cy="1325160"/>
          </a:xfrm>
          <a:prstGeom prst="rect">
            <a:avLst/>
          </a:prstGeom>
          <a:noFill/>
          <a:ln>
            <a:noFill/>
          </a:ln>
        </p:spPr>
        <p:txBody>
          <a:bodyPr anchor="ctr"/>
          <a:lstStyle/>
          <a:p>
            <a:pPr algn="ctr">
              <a:lnSpc>
                <a:spcPct val="100000"/>
              </a:lnSpc>
            </a:pPr>
            <a:r>
              <a:rPr lang="en-US" sz="4400" b="0" strike="noStrike" spc="-1" dirty="0" err="1">
                <a:solidFill>
                  <a:srgbClr val="000000"/>
                </a:solidFill>
                <a:uFill>
                  <a:solidFill>
                    <a:srgbClr val="FFFFFF"/>
                  </a:solidFill>
                </a:uFill>
              </a:rPr>
              <a:t>Gensim</a:t>
            </a:r>
            <a:endParaRPr lang="en-US" sz="1800" b="0" strike="noStrike" spc="-1" dirty="0">
              <a:solidFill>
                <a:srgbClr val="000000"/>
              </a:solidFill>
              <a:uFill>
                <a:solidFill>
                  <a:srgbClr val="FFFFFF"/>
                </a:solidFill>
              </a:uFill>
            </a:endParaRPr>
          </a:p>
        </p:txBody>
      </p:sp>
      <p:pic>
        <p:nvPicPr>
          <p:cNvPr id="59" name="Content Placeholder 3"/>
          <p:cNvPicPr/>
          <p:nvPr/>
        </p:nvPicPr>
        <p:blipFill>
          <a:blip r:embed="rId3"/>
          <a:stretch/>
        </p:blipFill>
        <p:spPr>
          <a:xfrm>
            <a:off x="838080" y="2599560"/>
            <a:ext cx="10515240" cy="2802960"/>
          </a:xfrm>
          <a:prstGeom prst="rect">
            <a:avLst/>
          </a:prstGeom>
          <a:ln>
            <a:noFill/>
          </a:ln>
        </p:spPr>
      </p:pic>
      <p:sp>
        <p:nvSpPr>
          <p:cNvPr id="2" name="TextBox 1"/>
          <p:cNvSpPr txBox="1"/>
          <p:nvPr/>
        </p:nvSpPr>
        <p:spPr>
          <a:xfrm>
            <a:off x="935666" y="6311880"/>
            <a:ext cx="4247894" cy="369332"/>
          </a:xfrm>
          <a:prstGeom prst="rect">
            <a:avLst/>
          </a:prstGeom>
          <a:noFill/>
        </p:spPr>
        <p:txBody>
          <a:bodyPr wrap="none" rtlCol="0">
            <a:spAutoFit/>
          </a:bodyPr>
          <a:lstStyle/>
          <a:p>
            <a:r>
              <a:rPr lang="en-US" dirty="0"/>
              <a:t>Source: https://</a:t>
            </a:r>
            <a:r>
              <a:rPr lang="en-US" dirty="0" err="1"/>
              <a:t>radimrehurek.com</a:t>
            </a:r>
            <a:r>
              <a:rPr lang="en-US" dirty="0"/>
              <a:t>/</a:t>
            </a:r>
            <a:r>
              <a:rPr lang="en-US" dirty="0" err="1"/>
              <a:t>gensim</a:t>
            </a:r>
            <a:r>
              <a:rPr lang="en-US" dirty="0"/>
              <a:t>/</a:t>
            </a: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Shape 1"/>
          <p:cNvSpPr txBox="1"/>
          <p:nvPr/>
        </p:nvSpPr>
        <p:spPr>
          <a:xfrm>
            <a:off x="838080" y="365040"/>
            <a:ext cx="10515240" cy="964030"/>
          </a:xfrm>
          <a:prstGeom prst="rect">
            <a:avLst/>
          </a:prstGeom>
          <a:noFill/>
          <a:ln>
            <a:noFill/>
          </a:ln>
        </p:spPr>
        <p:txBody>
          <a:bodyPr anchor="ctr"/>
          <a:lstStyle/>
          <a:p>
            <a:pPr algn="ctr">
              <a:lnSpc>
                <a:spcPct val="100000"/>
              </a:lnSpc>
            </a:pPr>
            <a:r>
              <a:rPr lang="en-US" sz="4400" b="0" strike="noStrike" spc="-1" dirty="0">
                <a:solidFill>
                  <a:srgbClr val="000000"/>
                </a:solidFill>
                <a:uFill>
                  <a:solidFill>
                    <a:srgbClr val="FFFFFF"/>
                  </a:solidFill>
                </a:uFill>
              </a:rPr>
              <a:t>Word2vec</a:t>
            </a:r>
            <a:endParaRPr lang="en-US" sz="1800" b="0" strike="noStrike" spc="-1" dirty="0">
              <a:solidFill>
                <a:srgbClr val="000000"/>
              </a:solidFill>
              <a:uFill>
                <a:solidFill>
                  <a:srgbClr val="FFFFFF"/>
                </a:solidFill>
              </a:uFill>
            </a:endParaRPr>
          </a:p>
        </p:txBody>
      </p:sp>
      <p:pic>
        <p:nvPicPr>
          <p:cNvPr id="56" name="Content Placeholder 3"/>
          <p:cNvPicPr/>
          <p:nvPr/>
        </p:nvPicPr>
        <p:blipFill>
          <a:blip r:embed="rId3"/>
          <a:stretch/>
        </p:blipFill>
        <p:spPr>
          <a:xfrm>
            <a:off x="2913321" y="1456660"/>
            <a:ext cx="6081823" cy="4789700"/>
          </a:xfrm>
          <a:prstGeom prst="rect">
            <a:avLst/>
          </a:prstGeom>
          <a:ln>
            <a:noFill/>
          </a:ln>
        </p:spPr>
      </p:pic>
      <p:sp>
        <p:nvSpPr>
          <p:cNvPr id="57" name="CustomShape 2"/>
          <p:cNvSpPr/>
          <p:nvPr/>
        </p:nvSpPr>
        <p:spPr>
          <a:xfrm>
            <a:off x="865440" y="6246360"/>
            <a:ext cx="493740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000000"/>
                </a:solidFill>
                <a:uFill>
                  <a:solidFill>
                    <a:srgbClr val="FFFFFF"/>
                  </a:solidFill>
                </a:uFill>
                <a:latin typeface="Calibri"/>
              </a:rPr>
              <a:t>Source: Xin Rong – University of Michigan</a:t>
            </a:r>
            <a:endParaRPr lang="en-US" sz="18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extShape 1"/>
          <p:cNvSpPr txBox="1"/>
          <p:nvPr/>
        </p:nvSpPr>
        <p:spPr>
          <a:xfrm>
            <a:off x="838080" y="365040"/>
            <a:ext cx="10515240" cy="1325160"/>
          </a:xfrm>
          <a:prstGeom prst="rect">
            <a:avLst/>
          </a:prstGeom>
          <a:noFill/>
          <a:ln>
            <a:noFill/>
          </a:ln>
        </p:spPr>
        <p:txBody>
          <a:bodyPr anchor="ctr"/>
          <a:lstStyle/>
          <a:p>
            <a:pPr algn="ctr">
              <a:lnSpc>
                <a:spcPct val="100000"/>
              </a:lnSpc>
            </a:pPr>
            <a:r>
              <a:rPr lang="en-US" sz="4400" b="0" strike="noStrike" spc="-1" dirty="0">
                <a:solidFill>
                  <a:srgbClr val="000000"/>
                </a:solidFill>
                <a:uFill>
                  <a:solidFill>
                    <a:srgbClr val="FFFFFF"/>
                  </a:solidFill>
                </a:uFill>
              </a:rPr>
              <a:t>Preliminary Results</a:t>
            </a:r>
            <a:endParaRPr lang="en-US" sz="1800" b="0" strike="noStrike" spc="-1" dirty="0">
              <a:solidFill>
                <a:srgbClr val="000000"/>
              </a:solidFill>
              <a:uFill>
                <a:solidFill>
                  <a:srgbClr val="FFFFFF"/>
                </a:solidFill>
              </a:uFill>
            </a:endParaRPr>
          </a:p>
        </p:txBody>
      </p:sp>
      <p:graphicFrame>
        <p:nvGraphicFramePr>
          <p:cNvPr id="4" name="Content Placeholder 5"/>
          <p:cNvGraphicFramePr>
            <a:graphicFrameLocks/>
          </p:cNvGraphicFramePr>
          <p:nvPr>
            <p:extLst>
              <p:ext uri="{D42A27DB-BD31-4B8C-83A1-F6EECF244321}">
                <p14:modId xmlns:p14="http://schemas.microsoft.com/office/powerpoint/2010/main" val="1325731662"/>
              </p:ext>
            </p:extLst>
          </p:nvPr>
        </p:nvGraphicFramePr>
        <p:xfrm>
          <a:off x="2987749" y="1488555"/>
          <a:ext cx="6273208" cy="4774024"/>
        </p:xfrm>
        <a:graphic>
          <a:graphicData uri="http://schemas.openxmlformats.org/drawingml/2006/table">
            <a:tbl>
              <a:tblPr firstRow="1" firstCol="1" bandRow="1">
                <a:tableStyleId>{793D81CF-94F2-401A-BA57-92F5A7B2D0C5}</a:tableStyleId>
              </a:tblPr>
              <a:tblGrid>
                <a:gridCol w="2090238"/>
                <a:gridCol w="2091485"/>
                <a:gridCol w="2091485"/>
              </a:tblGrid>
              <a:tr h="251264">
                <a:tc>
                  <a:txBody>
                    <a:bodyPr/>
                    <a:lstStyle/>
                    <a:p>
                      <a:pPr marL="0" marR="0" algn="just">
                        <a:spcBef>
                          <a:spcPts val="0"/>
                        </a:spcBef>
                        <a:spcAft>
                          <a:spcPts val="0"/>
                        </a:spcAft>
                      </a:pPr>
                      <a:r>
                        <a:rPr lang="en-US" sz="1400" dirty="0">
                          <a:effectLst/>
                        </a:rPr>
                        <a:t>Classifier</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a:effectLst/>
                        </a:rPr>
                        <a:t>Training Model</a:t>
                      </a:r>
                      <a:endParaRPr lang="en-US" sz="140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a:effectLst/>
                        </a:rPr>
                        <a:t>Accuracy %</a:t>
                      </a:r>
                      <a:endParaRPr lang="en-US" sz="1400">
                        <a:effectLst/>
                        <a:latin typeface="Times New Roman" charset="0"/>
                        <a:ea typeface="SimSun" charset="-122"/>
                      </a:endParaRPr>
                    </a:p>
                  </a:txBody>
                  <a:tcPr marL="68580" marR="68580" marT="0" marB="0"/>
                </a:tc>
              </a:tr>
              <a:tr h="502529">
                <a:tc>
                  <a:txBody>
                    <a:bodyPr/>
                    <a:lstStyle/>
                    <a:p>
                      <a:pPr marL="0" marR="0" algn="l">
                        <a:spcBef>
                          <a:spcPts val="0"/>
                        </a:spcBef>
                        <a:spcAft>
                          <a:spcPts val="0"/>
                        </a:spcAft>
                      </a:pPr>
                      <a:r>
                        <a:rPr lang="en-US" sz="1400" dirty="0">
                          <a:effectLst/>
                        </a:rPr>
                        <a:t>Gaussian Naive Bayes</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dirty="0">
                          <a:effectLst/>
                        </a:rPr>
                        <a:t>CBOW</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dirty="0" smtClean="0">
                          <a:effectLst/>
                        </a:rPr>
                        <a:t>63</a:t>
                      </a:r>
                      <a:endParaRPr lang="en-US" sz="1400" dirty="0">
                        <a:effectLst/>
                        <a:latin typeface="Times New Roman" charset="0"/>
                        <a:ea typeface="SimSun" charset="-122"/>
                      </a:endParaRPr>
                    </a:p>
                  </a:txBody>
                  <a:tcPr marL="68580" marR="68580" marT="0" marB="0"/>
                </a:tc>
              </a:tr>
              <a:tr h="502529">
                <a:tc>
                  <a:txBody>
                    <a:bodyPr/>
                    <a:lstStyle/>
                    <a:p>
                      <a:pPr marL="0" marR="0" algn="l">
                        <a:spcBef>
                          <a:spcPts val="0"/>
                        </a:spcBef>
                        <a:spcAft>
                          <a:spcPts val="0"/>
                        </a:spcAft>
                      </a:pPr>
                      <a:r>
                        <a:rPr lang="en-US" sz="1400" dirty="0">
                          <a:effectLst/>
                        </a:rPr>
                        <a:t>Bernoulli Naive Bayes</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dirty="0">
                          <a:effectLst/>
                        </a:rPr>
                        <a:t>CBOW</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dirty="0" smtClean="0">
                          <a:effectLst/>
                        </a:rPr>
                        <a:t>63</a:t>
                      </a:r>
                      <a:endParaRPr lang="en-US" sz="1400" dirty="0">
                        <a:effectLst/>
                        <a:latin typeface="Times New Roman" charset="0"/>
                        <a:ea typeface="SimSun" charset="-122"/>
                      </a:endParaRPr>
                    </a:p>
                  </a:txBody>
                  <a:tcPr marL="68580" marR="68580" marT="0" marB="0"/>
                </a:tc>
              </a:tr>
              <a:tr h="753793">
                <a:tc>
                  <a:txBody>
                    <a:bodyPr/>
                    <a:lstStyle/>
                    <a:p>
                      <a:pPr marL="0" marR="0" algn="l">
                        <a:spcBef>
                          <a:spcPts val="0"/>
                        </a:spcBef>
                        <a:spcAft>
                          <a:spcPts val="0"/>
                        </a:spcAft>
                      </a:pPr>
                      <a:r>
                        <a:rPr lang="en-US" sz="1400" dirty="0" smtClean="0">
                          <a:effectLst/>
                        </a:rPr>
                        <a:t>Support</a:t>
                      </a:r>
                      <a:r>
                        <a:rPr lang="en-US" sz="1400" baseline="0" dirty="0" smtClean="0">
                          <a:effectLst/>
                        </a:rPr>
                        <a:t> Vector Classifier</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dirty="0">
                          <a:effectLst/>
                        </a:rPr>
                        <a:t>CBOW</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dirty="0" smtClean="0">
                          <a:effectLst/>
                        </a:rPr>
                        <a:t>63</a:t>
                      </a:r>
                      <a:endParaRPr lang="en-US" sz="1400" dirty="0">
                        <a:effectLst/>
                        <a:latin typeface="Times New Roman" charset="0"/>
                        <a:ea typeface="SimSun" charset="-122"/>
                      </a:endParaRPr>
                    </a:p>
                  </a:txBody>
                  <a:tcPr marL="68580" marR="68580" marT="0" marB="0"/>
                </a:tc>
              </a:tr>
              <a:tr h="502529">
                <a:tc>
                  <a:txBody>
                    <a:bodyPr/>
                    <a:lstStyle/>
                    <a:p>
                      <a:pPr marL="0" marR="0" algn="l">
                        <a:spcBef>
                          <a:spcPts val="0"/>
                        </a:spcBef>
                        <a:spcAft>
                          <a:spcPts val="0"/>
                        </a:spcAft>
                      </a:pPr>
                      <a:r>
                        <a:rPr lang="en-US" sz="1400" dirty="0">
                          <a:effectLst/>
                        </a:rPr>
                        <a:t>Logistic Regression</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dirty="0">
                          <a:effectLst/>
                        </a:rPr>
                        <a:t>CBOW</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dirty="0" smtClean="0">
                          <a:effectLst/>
                        </a:rPr>
                        <a:t>63</a:t>
                      </a:r>
                      <a:endParaRPr lang="en-US" sz="1400" dirty="0">
                        <a:effectLst/>
                        <a:latin typeface="Times New Roman" charset="0"/>
                        <a:ea typeface="SimSun" charset="-122"/>
                      </a:endParaRPr>
                    </a:p>
                  </a:txBody>
                  <a:tcPr marL="68580" marR="68580" marT="0" marB="0"/>
                </a:tc>
              </a:tr>
              <a:tr h="502529">
                <a:tc>
                  <a:txBody>
                    <a:bodyPr/>
                    <a:lstStyle/>
                    <a:p>
                      <a:pPr marL="0" marR="0" algn="l">
                        <a:spcBef>
                          <a:spcPts val="0"/>
                        </a:spcBef>
                        <a:spcAft>
                          <a:spcPts val="0"/>
                        </a:spcAft>
                      </a:pPr>
                      <a:r>
                        <a:rPr lang="en-US" sz="1400" dirty="0">
                          <a:effectLst/>
                        </a:rPr>
                        <a:t>Gaussian Naive Bayes</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dirty="0">
                          <a:effectLst/>
                        </a:rPr>
                        <a:t>Skip-Gram</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dirty="0" smtClean="0">
                          <a:effectLst/>
                        </a:rPr>
                        <a:t>63</a:t>
                      </a:r>
                      <a:endParaRPr lang="en-US" sz="1400" dirty="0">
                        <a:effectLst/>
                        <a:latin typeface="Times New Roman" charset="0"/>
                        <a:ea typeface="SimSun" charset="-122"/>
                      </a:endParaRPr>
                    </a:p>
                  </a:txBody>
                  <a:tcPr marL="68580" marR="68580" marT="0" marB="0"/>
                </a:tc>
              </a:tr>
              <a:tr h="502529">
                <a:tc>
                  <a:txBody>
                    <a:bodyPr/>
                    <a:lstStyle/>
                    <a:p>
                      <a:pPr marL="0" marR="0" algn="l">
                        <a:spcBef>
                          <a:spcPts val="0"/>
                        </a:spcBef>
                        <a:spcAft>
                          <a:spcPts val="0"/>
                        </a:spcAft>
                      </a:pPr>
                      <a:r>
                        <a:rPr lang="en-US" sz="1400" dirty="0">
                          <a:effectLst/>
                        </a:rPr>
                        <a:t>Bernoulli Naive Bayes</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dirty="0">
                          <a:effectLst/>
                        </a:rPr>
                        <a:t>Skip-Gram</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dirty="0" smtClean="0">
                          <a:effectLst/>
                        </a:rPr>
                        <a:t>63</a:t>
                      </a:r>
                      <a:endParaRPr lang="en-US" sz="1400" dirty="0">
                        <a:effectLst/>
                        <a:latin typeface="Times New Roman" charset="0"/>
                        <a:ea typeface="SimSun" charset="-122"/>
                      </a:endParaRPr>
                    </a:p>
                  </a:txBody>
                  <a:tcPr marL="68580" marR="68580" marT="0" marB="0"/>
                </a:tc>
              </a:tr>
              <a:tr h="753793">
                <a:tc>
                  <a:txBody>
                    <a:bodyPr/>
                    <a:lstStyle/>
                    <a:p>
                      <a:pPr marL="0" marR="0" algn="l">
                        <a:spcBef>
                          <a:spcPts val="0"/>
                        </a:spcBef>
                        <a:spcAft>
                          <a:spcPts val="0"/>
                        </a:spcAft>
                      </a:pPr>
                      <a:r>
                        <a:rPr lang="en-US" sz="1400" dirty="0" smtClean="0">
                          <a:effectLst/>
                        </a:rPr>
                        <a:t>Support</a:t>
                      </a:r>
                      <a:r>
                        <a:rPr lang="en-US" sz="1400" baseline="0" dirty="0" smtClean="0">
                          <a:effectLst/>
                        </a:rPr>
                        <a:t> </a:t>
                      </a:r>
                      <a:r>
                        <a:rPr lang="en-US" sz="1400" dirty="0" smtClean="0">
                          <a:effectLst/>
                        </a:rPr>
                        <a:t>Vector </a:t>
                      </a:r>
                      <a:r>
                        <a:rPr lang="en-US" sz="1400" dirty="0">
                          <a:effectLst/>
                        </a:rPr>
                        <a:t>Classifier</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a:effectLst/>
                        </a:rPr>
                        <a:t>Skip-Gram</a:t>
                      </a:r>
                      <a:endParaRPr lang="en-US" sz="1400">
                        <a:effectLst/>
                        <a:latin typeface="Times New Roman" charset="0"/>
                        <a:ea typeface="SimSun" charset="-122"/>
                      </a:endParaRPr>
                    </a:p>
                  </a:txBody>
                  <a:tcPr marL="68580" marR="68580" marT="0" marB="0"/>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400" dirty="0" smtClean="0">
                          <a:effectLst/>
                        </a:rPr>
                        <a:t>63</a:t>
                      </a:r>
                      <a:endParaRPr lang="en-US" sz="1400" dirty="0" smtClean="0">
                        <a:effectLst/>
                        <a:latin typeface="Times New Roman" charset="0"/>
                        <a:ea typeface="SimSun" charset="-122"/>
                      </a:endParaRPr>
                    </a:p>
                    <a:p>
                      <a:pPr marL="0" marR="0" algn="just">
                        <a:spcBef>
                          <a:spcPts val="0"/>
                        </a:spcBef>
                        <a:spcAft>
                          <a:spcPts val="0"/>
                        </a:spcAft>
                      </a:pPr>
                      <a:endParaRPr lang="en-US" sz="1400" dirty="0">
                        <a:effectLst/>
                        <a:latin typeface="Times New Roman" charset="0"/>
                        <a:ea typeface="SimSun" charset="-122"/>
                      </a:endParaRPr>
                    </a:p>
                  </a:txBody>
                  <a:tcPr marL="68580" marR="68580" marT="0" marB="0"/>
                </a:tc>
              </a:tr>
              <a:tr h="502529">
                <a:tc>
                  <a:txBody>
                    <a:bodyPr/>
                    <a:lstStyle/>
                    <a:p>
                      <a:pPr marL="0" marR="0" algn="l">
                        <a:spcBef>
                          <a:spcPts val="0"/>
                        </a:spcBef>
                        <a:spcAft>
                          <a:spcPts val="0"/>
                        </a:spcAft>
                      </a:pPr>
                      <a:r>
                        <a:rPr lang="en-US" sz="1400" dirty="0">
                          <a:effectLst/>
                        </a:rPr>
                        <a:t>Logistic Regression</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a:effectLst/>
                        </a:rPr>
                        <a:t>Skip-Gram</a:t>
                      </a:r>
                      <a:endParaRPr lang="en-US" sz="140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dirty="0" smtClean="0">
                          <a:effectLst/>
                        </a:rPr>
                        <a:t>63</a:t>
                      </a:r>
                      <a:endParaRPr lang="en-US" sz="1400" dirty="0">
                        <a:effectLst/>
                        <a:latin typeface="Times New Roman" charset="0"/>
                        <a:ea typeface="SimSun" charset="-122"/>
                      </a:endParaRPr>
                    </a:p>
                  </a:txBody>
                  <a:tcPr marL="68580" marR="68580" marT="0" marB="0"/>
                </a:tc>
              </a:tr>
            </a:tbl>
          </a:graphicData>
        </a:graphic>
      </p:graphicFrame>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400" spc="-1" dirty="0">
                <a:solidFill>
                  <a:srgbClr val="000000"/>
                </a:solidFill>
                <a:uFill>
                  <a:solidFill>
                    <a:srgbClr val="FFFFFF"/>
                  </a:solidFill>
                </a:uFill>
                <a:latin typeface="+mn-lt"/>
              </a:rPr>
              <a:t>Preliminary </a:t>
            </a:r>
            <a:r>
              <a:rPr lang="en-US" sz="4400" spc="-1" dirty="0" smtClean="0">
                <a:solidFill>
                  <a:srgbClr val="000000"/>
                </a:solidFill>
                <a:uFill>
                  <a:solidFill>
                    <a:srgbClr val="FFFFFF"/>
                  </a:solidFill>
                </a:uFill>
                <a:latin typeface="+mn-lt"/>
              </a:rPr>
              <a:t>Results (continued)</a:t>
            </a:r>
            <a:endParaRPr lang="en-US" sz="4400" dirty="0">
              <a:latin typeface="+mn-lt"/>
            </a:endParaRPr>
          </a:p>
        </p:txBody>
      </p:sp>
      <p:pic>
        <p:nvPicPr>
          <p:cNvPr id="4" name="Content Placeholder 3"/>
          <p:cNvPicPr>
            <a:picLocks noGrp="1" noChangeAspect="1"/>
          </p:cNvPicPr>
          <p:nvPr>
            <p:ph idx="1"/>
          </p:nvPr>
        </p:nvPicPr>
        <p:blipFill>
          <a:blip r:embed="rId2"/>
          <a:stretch>
            <a:fillRect/>
          </a:stretch>
        </p:blipFill>
        <p:spPr>
          <a:xfrm>
            <a:off x="2690037" y="1289729"/>
            <a:ext cx="6092455" cy="5238986"/>
          </a:xfrm>
          <a:prstGeom prst="rect">
            <a:avLst/>
          </a:prstGeom>
        </p:spPr>
      </p:pic>
    </p:spTree>
    <p:extLst>
      <p:ext uri="{BB962C8B-B14F-4D97-AF65-F5344CB8AC3E}">
        <p14:creationId xmlns:p14="http://schemas.microsoft.com/office/powerpoint/2010/main" val="65917075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872257"/>
          </a:xfrm>
        </p:spPr>
        <p:txBody>
          <a:bodyPr>
            <a:normAutofit/>
          </a:bodyPr>
          <a:lstStyle/>
          <a:p>
            <a:pPr algn="ctr"/>
            <a:r>
              <a:rPr lang="en-US" sz="4400" dirty="0" smtClean="0">
                <a:latin typeface="+mn-lt"/>
              </a:rPr>
              <a:t>Handling Imbalance</a:t>
            </a:r>
            <a:endParaRPr lang="en-US" sz="4400" dirty="0">
              <a:latin typeface="+mn-lt"/>
            </a:endParaRPr>
          </a:p>
        </p:txBody>
      </p:sp>
      <p:sp>
        <p:nvSpPr>
          <p:cNvPr id="3" name="Content Placeholder 2"/>
          <p:cNvSpPr>
            <a:spLocks noGrp="1"/>
          </p:cNvSpPr>
          <p:nvPr>
            <p:ph idx="1"/>
          </p:nvPr>
        </p:nvSpPr>
        <p:spPr>
          <a:xfrm>
            <a:off x="1251678" y="1360967"/>
            <a:ext cx="10178322" cy="4295341"/>
          </a:xfrm>
        </p:spPr>
        <p:txBody>
          <a:bodyPr/>
          <a:lstStyle/>
          <a:p>
            <a:r>
              <a:rPr lang="en-US" dirty="0" smtClean="0">
                <a:solidFill>
                  <a:schemeClr val="tx1"/>
                </a:solidFill>
              </a:rPr>
              <a:t>Random Oversampling </a:t>
            </a:r>
            <a:r>
              <a:rPr lang="mr-IN" dirty="0" smtClean="0">
                <a:solidFill>
                  <a:schemeClr val="tx1"/>
                </a:solidFill>
              </a:rPr>
              <a:t>–</a:t>
            </a:r>
            <a:r>
              <a:rPr lang="en-US" dirty="0" smtClean="0">
                <a:solidFill>
                  <a:schemeClr val="tx1"/>
                </a:solidFill>
              </a:rPr>
              <a:t> duplicating minority classes until balanced with majority class</a:t>
            </a:r>
            <a:endParaRPr lang="en-US" dirty="0" smtClean="0">
              <a:solidFill>
                <a:schemeClr val="tx1"/>
              </a:solidFill>
            </a:endParaRPr>
          </a:p>
          <a:p>
            <a:endParaRPr lang="en-US" dirty="0"/>
          </a:p>
        </p:txBody>
      </p:sp>
      <p:pic>
        <p:nvPicPr>
          <p:cNvPr id="4" name="Picture 3"/>
          <p:cNvPicPr>
            <a:picLocks noChangeAspect="1"/>
          </p:cNvPicPr>
          <p:nvPr/>
        </p:nvPicPr>
        <p:blipFill>
          <a:blip r:embed="rId2"/>
          <a:stretch>
            <a:fillRect/>
          </a:stretch>
        </p:blipFill>
        <p:spPr>
          <a:xfrm>
            <a:off x="2254102" y="2371948"/>
            <a:ext cx="7181487" cy="3935818"/>
          </a:xfrm>
          <a:prstGeom prst="rect">
            <a:avLst/>
          </a:prstGeom>
        </p:spPr>
      </p:pic>
      <p:sp>
        <p:nvSpPr>
          <p:cNvPr id="6" name="TextBox 5"/>
          <p:cNvSpPr txBox="1"/>
          <p:nvPr/>
        </p:nvSpPr>
        <p:spPr>
          <a:xfrm>
            <a:off x="1360967" y="6539023"/>
            <a:ext cx="5307671" cy="369332"/>
          </a:xfrm>
          <a:prstGeom prst="rect">
            <a:avLst/>
          </a:prstGeom>
          <a:noFill/>
        </p:spPr>
        <p:txBody>
          <a:bodyPr wrap="none" rtlCol="0">
            <a:spAutoFit/>
          </a:bodyPr>
          <a:lstStyle/>
          <a:p>
            <a:r>
              <a:rPr lang="en-US" dirty="0"/>
              <a:t>Source:  </a:t>
            </a:r>
            <a:r>
              <a:rPr lang="en-US" dirty="0">
                <a:hlinkClick r:id="rId3"/>
              </a:rPr>
              <a:t>http://</a:t>
            </a:r>
            <a:r>
              <a:rPr lang="en-US" dirty="0" smtClean="0">
                <a:hlinkClick r:id="rId3"/>
              </a:rPr>
              <a:t>contrib.scikit-learn.org/imbalanced-learn</a:t>
            </a:r>
            <a:endParaRPr lang="en-US" dirty="0" smtClean="0"/>
          </a:p>
        </p:txBody>
      </p:sp>
    </p:spTree>
    <p:extLst>
      <p:ext uri="{BB962C8B-B14F-4D97-AF65-F5344CB8AC3E}">
        <p14:creationId xmlns:p14="http://schemas.microsoft.com/office/powerpoint/2010/main" val="171659241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400" dirty="0" smtClean="0">
                <a:latin typeface="+mn-lt"/>
              </a:rPr>
              <a:t>Experimental Results</a:t>
            </a:r>
            <a:endParaRPr lang="en-US" sz="4400" dirty="0">
              <a:latin typeface="+mn-lt"/>
            </a:endParaRP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41092526"/>
              </p:ext>
            </p:extLst>
          </p:nvPr>
        </p:nvGraphicFramePr>
        <p:xfrm>
          <a:off x="2987749" y="1488555"/>
          <a:ext cx="6273208" cy="4774024"/>
        </p:xfrm>
        <a:graphic>
          <a:graphicData uri="http://schemas.openxmlformats.org/drawingml/2006/table">
            <a:tbl>
              <a:tblPr firstRow="1" firstCol="1" bandRow="1">
                <a:tableStyleId>{793D81CF-94F2-401A-BA57-92F5A7B2D0C5}</a:tableStyleId>
              </a:tblPr>
              <a:tblGrid>
                <a:gridCol w="2090238"/>
                <a:gridCol w="2091485"/>
                <a:gridCol w="2091485"/>
              </a:tblGrid>
              <a:tr h="251264">
                <a:tc>
                  <a:txBody>
                    <a:bodyPr/>
                    <a:lstStyle/>
                    <a:p>
                      <a:pPr marL="0" marR="0" algn="just">
                        <a:spcBef>
                          <a:spcPts val="0"/>
                        </a:spcBef>
                        <a:spcAft>
                          <a:spcPts val="0"/>
                        </a:spcAft>
                      </a:pPr>
                      <a:r>
                        <a:rPr lang="en-US" sz="1400" dirty="0">
                          <a:effectLst/>
                        </a:rPr>
                        <a:t>Classifier</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a:effectLst/>
                        </a:rPr>
                        <a:t>Training Model</a:t>
                      </a:r>
                      <a:endParaRPr lang="en-US" sz="140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a:effectLst/>
                        </a:rPr>
                        <a:t>Accuracy %</a:t>
                      </a:r>
                      <a:endParaRPr lang="en-US" sz="1400">
                        <a:effectLst/>
                        <a:latin typeface="Times New Roman" charset="0"/>
                        <a:ea typeface="SimSun" charset="-122"/>
                      </a:endParaRPr>
                    </a:p>
                  </a:txBody>
                  <a:tcPr marL="68580" marR="68580" marT="0" marB="0"/>
                </a:tc>
              </a:tr>
              <a:tr h="502529">
                <a:tc>
                  <a:txBody>
                    <a:bodyPr/>
                    <a:lstStyle/>
                    <a:p>
                      <a:pPr marL="0" marR="0" algn="l">
                        <a:spcBef>
                          <a:spcPts val="0"/>
                        </a:spcBef>
                        <a:spcAft>
                          <a:spcPts val="0"/>
                        </a:spcAft>
                      </a:pPr>
                      <a:r>
                        <a:rPr lang="en-US" sz="1400" dirty="0">
                          <a:effectLst/>
                        </a:rPr>
                        <a:t>Gaussian Naive Bayes</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dirty="0">
                          <a:effectLst/>
                        </a:rPr>
                        <a:t>CBOW</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a:effectLst/>
                        </a:rPr>
                        <a:t>64</a:t>
                      </a:r>
                      <a:endParaRPr lang="en-US" sz="1400">
                        <a:effectLst/>
                        <a:latin typeface="Times New Roman" charset="0"/>
                        <a:ea typeface="SimSun" charset="-122"/>
                      </a:endParaRPr>
                    </a:p>
                  </a:txBody>
                  <a:tcPr marL="68580" marR="68580" marT="0" marB="0"/>
                </a:tc>
              </a:tr>
              <a:tr h="502529">
                <a:tc>
                  <a:txBody>
                    <a:bodyPr/>
                    <a:lstStyle/>
                    <a:p>
                      <a:pPr marL="0" marR="0" algn="l">
                        <a:spcBef>
                          <a:spcPts val="0"/>
                        </a:spcBef>
                        <a:spcAft>
                          <a:spcPts val="0"/>
                        </a:spcAft>
                      </a:pPr>
                      <a:r>
                        <a:rPr lang="en-US" sz="1400" dirty="0">
                          <a:effectLst/>
                        </a:rPr>
                        <a:t>Bernoulli Naive Bayes</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dirty="0">
                          <a:effectLst/>
                        </a:rPr>
                        <a:t>CBOW</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a:effectLst/>
                        </a:rPr>
                        <a:t>56</a:t>
                      </a:r>
                      <a:endParaRPr lang="en-US" sz="1400">
                        <a:effectLst/>
                        <a:latin typeface="Times New Roman" charset="0"/>
                        <a:ea typeface="SimSun" charset="-122"/>
                      </a:endParaRPr>
                    </a:p>
                  </a:txBody>
                  <a:tcPr marL="68580" marR="68580" marT="0" marB="0"/>
                </a:tc>
              </a:tr>
              <a:tr h="753793">
                <a:tc>
                  <a:txBody>
                    <a:bodyPr/>
                    <a:lstStyle/>
                    <a:p>
                      <a:pPr marL="0" marR="0" algn="l">
                        <a:spcBef>
                          <a:spcPts val="0"/>
                        </a:spcBef>
                        <a:spcAft>
                          <a:spcPts val="0"/>
                        </a:spcAft>
                      </a:pPr>
                      <a:r>
                        <a:rPr lang="en-US" sz="1400" dirty="0" smtClean="0">
                          <a:effectLst/>
                        </a:rPr>
                        <a:t>Support</a:t>
                      </a:r>
                      <a:r>
                        <a:rPr lang="en-US" sz="1400" baseline="0" dirty="0" smtClean="0">
                          <a:effectLst/>
                        </a:rPr>
                        <a:t> Vector Classifier</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dirty="0">
                          <a:effectLst/>
                        </a:rPr>
                        <a:t>CBOW</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a:effectLst/>
                        </a:rPr>
                        <a:t>70</a:t>
                      </a:r>
                      <a:endParaRPr lang="en-US" sz="1400">
                        <a:effectLst/>
                        <a:latin typeface="Times New Roman" charset="0"/>
                        <a:ea typeface="SimSun" charset="-122"/>
                      </a:endParaRPr>
                    </a:p>
                  </a:txBody>
                  <a:tcPr marL="68580" marR="68580" marT="0" marB="0"/>
                </a:tc>
              </a:tr>
              <a:tr h="502529">
                <a:tc>
                  <a:txBody>
                    <a:bodyPr/>
                    <a:lstStyle/>
                    <a:p>
                      <a:pPr marL="0" marR="0" algn="l">
                        <a:spcBef>
                          <a:spcPts val="0"/>
                        </a:spcBef>
                        <a:spcAft>
                          <a:spcPts val="0"/>
                        </a:spcAft>
                      </a:pPr>
                      <a:r>
                        <a:rPr lang="en-US" sz="1400" dirty="0">
                          <a:effectLst/>
                        </a:rPr>
                        <a:t>Logistic Regression</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dirty="0">
                          <a:effectLst/>
                        </a:rPr>
                        <a:t>CBOW</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a:effectLst/>
                        </a:rPr>
                        <a:t>69</a:t>
                      </a:r>
                      <a:endParaRPr lang="en-US" sz="1400">
                        <a:effectLst/>
                        <a:latin typeface="Times New Roman" charset="0"/>
                        <a:ea typeface="SimSun" charset="-122"/>
                      </a:endParaRPr>
                    </a:p>
                  </a:txBody>
                  <a:tcPr marL="68580" marR="68580" marT="0" marB="0"/>
                </a:tc>
              </a:tr>
              <a:tr h="502529">
                <a:tc>
                  <a:txBody>
                    <a:bodyPr/>
                    <a:lstStyle/>
                    <a:p>
                      <a:pPr marL="0" marR="0" algn="l">
                        <a:spcBef>
                          <a:spcPts val="0"/>
                        </a:spcBef>
                        <a:spcAft>
                          <a:spcPts val="0"/>
                        </a:spcAft>
                      </a:pPr>
                      <a:r>
                        <a:rPr lang="en-US" sz="1400" dirty="0">
                          <a:effectLst/>
                        </a:rPr>
                        <a:t>Gaussian Naive Bayes</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dirty="0">
                          <a:effectLst/>
                        </a:rPr>
                        <a:t>Skip-Gram</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a:effectLst/>
                        </a:rPr>
                        <a:t>69</a:t>
                      </a:r>
                      <a:endParaRPr lang="en-US" sz="1400">
                        <a:effectLst/>
                        <a:latin typeface="Times New Roman" charset="0"/>
                        <a:ea typeface="SimSun" charset="-122"/>
                      </a:endParaRPr>
                    </a:p>
                  </a:txBody>
                  <a:tcPr marL="68580" marR="68580" marT="0" marB="0"/>
                </a:tc>
              </a:tr>
              <a:tr h="502529">
                <a:tc>
                  <a:txBody>
                    <a:bodyPr/>
                    <a:lstStyle/>
                    <a:p>
                      <a:pPr marL="0" marR="0" algn="l">
                        <a:spcBef>
                          <a:spcPts val="0"/>
                        </a:spcBef>
                        <a:spcAft>
                          <a:spcPts val="0"/>
                        </a:spcAft>
                      </a:pPr>
                      <a:r>
                        <a:rPr lang="en-US" sz="1400" dirty="0">
                          <a:effectLst/>
                        </a:rPr>
                        <a:t>Bernoulli Naive Bayes</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dirty="0">
                          <a:effectLst/>
                        </a:rPr>
                        <a:t>Skip-Gram</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dirty="0">
                          <a:effectLst/>
                        </a:rPr>
                        <a:t>62</a:t>
                      </a:r>
                      <a:endParaRPr lang="en-US" sz="1400" dirty="0">
                        <a:effectLst/>
                        <a:latin typeface="Times New Roman" charset="0"/>
                        <a:ea typeface="SimSun" charset="-122"/>
                      </a:endParaRPr>
                    </a:p>
                  </a:txBody>
                  <a:tcPr marL="68580" marR="68580" marT="0" marB="0"/>
                </a:tc>
              </a:tr>
              <a:tr h="753793">
                <a:tc>
                  <a:txBody>
                    <a:bodyPr/>
                    <a:lstStyle/>
                    <a:p>
                      <a:pPr marL="0" marR="0" algn="l">
                        <a:spcBef>
                          <a:spcPts val="0"/>
                        </a:spcBef>
                        <a:spcAft>
                          <a:spcPts val="0"/>
                        </a:spcAft>
                      </a:pPr>
                      <a:r>
                        <a:rPr lang="en-US" sz="1400" dirty="0" smtClean="0">
                          <a:effectLst/>
                        </a:rPr>
                        <a:t>Support</a:t>
                      </a:r>
                      <a:r>
                        <a:rPr lang="en-US" sz="1400" baseline="0" dirty="0" smtClean="0">
                          <a:effectLst/>
                        </a:rPr>
                        <a:t> </a:t>
                      </a:r>
                      <a:r>
                        <a:rPr lang="en-US" sz="1400" dirty="0" smtClean="0">
                          <a:effectLst/>
                        </a:rPr>
                        <a:t>Vector </a:t>
                      </a:r>
                      <a:r>
                        <a:rPr lang="en-US" sz="1400" dirty="0">
                          <a:effectLst/>
                        </a:rPr>
                        <a:t>Classifier</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a:effectLst/>
                        </a:rPr>
                        <a:t>Skip-Gram</a:t>
                      </a:r>
                      <a:endParaRPr lang="en-US" sz="140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dirty="0">
                          <a:effectLst/>
                        </a:rPr>
                        <a:t>72</a:t>
                      </a:r>
                      <a:endParaRPr lang="en-US" sz="1400" dirty="0">
                        <a:effectLst/>
                        <a:latin typeface="Times New Roman" charset="0"/>
                        <a:ea typeface="SimSun" charset="-122"/>
                      </a:endParaRPr>
                    </a:p>
                  </a:txBody>
                  <a:tcPr marL="68580" marR="68580" marT="0" marB="0"/>
                </a:tc>
              </a:tr>
              <a:tr h="502529">
                <a:tc>
                  <a:txBody>
                    <a:bodyPr/>
                    <a:lstStyle/>
                    <a:p>
                      <a:pPr marL="0" marR="0" algn="l">
                        <a:spcBef>
                          <a:spcPts val="0"/>
                        </a:spcBef>
                        <a:spcAft>
                          <a:spcPts val="0"/>
                        </a:spcAft>
                      </a:pPr>
                      <a:r>
                        <a:rPr lang="en-US" sz="1400" dirty="0">
                          <a:effectLst/>
                        </a:rPr>
                        <a:t>Logistic Regression</a:t>
                      </a:r>
                      <a:endParaRPr lang="en-US" sz="1400" dirty="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a:effectLst/>
                        </a:rPr>
                        <a:t>Skip-Gram</a:t>
                      </a:r>
                      <a:endParaRPr lang="en-US" sz="1400">
                        <a:effectLst/>
                        <a:latin typeface="Times New Roman" charset="0"/>
                        <a:ea typeface="SimSun" charset="-122"/>
                      </a:endParaRPr>
                    </a:p>
                  </a:txBody>
                  <a:tcPr marL="68580" marR="68580" marT="0" marB="0"/>
                </a:tc>
                <a:tc>
                  <a:txBody>
                    <a:bodyPr/>
                    <a:lstStyle/>
                    <a:p>
                      <a:pPr marL="0" marR="0" algn="just">
                        <a:spcBef>
                          <a:spcPts val="0"/>
                        </a:spcBef>
                        <a:spcAft>
                          <a:spcPts val="0"/>
                        </a:spcAft>
                      </a:pPr>
                      <a:r>
                        <a:rPr lang="en-US" sz="1400" dirty="0">
                          <a:effectLst/>
                        </a:rPr>
                        <a:t>72</a:t>
                      </a:r>
                      <a:endParaRPr lang="en-US" sz="1400" dirty="0">
                        <a:effectLst/>
                        <a:latin typeface="Times New Roman" charset="0"/>
                        <a:ea typeface="SimSun" charset="-122"/>
                      </a:endParaRPr>
                    </a:p>
                  </a:txBody>
                  <a:tcPr marL="68580" marR="68580" marT="0" marB="0"/>
                </a:tc>
              </a:tr>
            </a:tbl>
          </a:graphicData>
        </a:graphic>
      </p:graphicFrame>
    </p:spTree>
    <p:extLst>
      <p:ext uri="{BB962C8B-B14F-4D97-AF65-F5344CB8AC3E}">
        <p14:creationId xmlns:p14="http://schemas.microsoft.com/office/powerpoint/2010/main" val="188350649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altLang="en-US" sz="4400" cap="none" dirty="0">
                <a:solidFill>
                  <a:schemeClr val="tx1"/>
                </a:solidFill>
                <a:latin typeface="+mn-lt"/>
              </a:rPr>
              <a:t>Classification Report of Logistic Regression Classifier</a:t>
            </a:r>
            <a:endParaRPr lang="en-US" sz="4400" dirty="0">
              <a:latin typeface="+mn-lt"/>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38108914"/>
              </p:ext>
            </p:extLst>
          </p:nvPr>
        </p:nvGraphicFramePr>
        <p:xfrm>
          <a:off x="3076644" y="2076533"/>
          <a:ext cx="6528390" cy="3952126"/>
        </p:xfrm>
        <a:graphic>
          <a:graphicData uri="http://schemas.openxmlformats.org/drawingml/2006/table">
            <a:tbl>
              <a:tblPr firstRow="1" firstCol="1" bandRow="1">
                <a:tableStyleId>{793D81CF-94F2-401A-BA57-92F5A7B2D0C5}</a:tableStyleId>
              </a:tblPr>
              <a:tblGrid>
                <a:gridCol w="1305678"/>
                <a:gridCol w="1305678"/>
                <a:gridCol w="1305678"/>
                <a:gridCol w="1305678"/>
                <a:gridCol w="1305678"/>
              </a:tblGrid>
              <a:tr h="410478">
                <a:tc>
                  <a:txBody>
                    <a:bodyPr/>
                    <a:lstStyle/>
                    <a:p>
                      <a:pPr marL="0" marR="0" algn="ctr">
                        <a:spcBef>
                          <a:spcPts val="0"/>
                        </a:spcBef>
                        <a:spcAft>
                          <a:spcPts val="0"/>
                        </a:spcAft>
                      </a:pPr>
                      <a:r>
                        <a:rPr lang="en-US" sz="1200" dirty="0">
                          <a:effectLst/>
                        </a:rPr>
                        <a:t> </a:t>
                      </a:r>
                      <a:endParaRPr lang="en-US" sz="1200" dirty="0">
                        <a:effectLst/>
                        <a:latin typeface="Times New Roman" charset="0"/>
                        <a:ea typeface="SimSun" charset="-122"/>
                      </a:endParaRPr>
                    </a:p>
                  </a:txBody>
                  <a:tcPr marL="68580" marR="68580" marT="0" marB="0"/>
                </a:tc>
                <a:tc>
                  <a:txBody>
                    <a:bodyPr/>
                    <a:lstStyle/>
                    <a:p>
                      <a:pPr marL="0" marR="0" algn="ctr" fontAlgn="base" latinLnBrk="1">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dirty="0">
                          <a:effectLst/>
                        </a:rPr>
                        <a:t>Precision</a:t>
                      </a:r>
                    </a:p>
                    <a:p>
                      <a:pPr marL="0" marR="0" algn="ctr">
                        <a:spcBef>
                          <a:spcPts val="0"/>
                        </a:spcBef>
                        <a:spcAft>
                          <a:spcPts val="0"/>
                        </a:spcAft>
                      </a:pPr>
                      <a:r>
                        <a:rPr lang="en-US" sz="1200" dirty="0">
                          <a:effectLst/>
                        </a:rPr>
                        <a:t> </a:t>
                      </a:r>
                      <a:endParaRPr lang="en-US" sz="1200" dirty="0">
                        <a:effectLst/>
                        <a:latin typeface="Times New Roman" charset="0"/>
                        <a:ea typeface="SimSun" charset="-122"/>
                      </a:endParaRPr>
                    </a:p>
                  </a:txBody>
                  <a:tcPr marL="68580" marR="68580" marT="0" marB="0"/>
                </a:tc>
                <a:tc>
                  <a:txBody>
                    <a:bodyPr/>
                    <a:lstStyle/>
                    <a:p>
                      <a:pPr marL="0" marR="0" algn="ctr" fontAlgn="base" latinLnBrk="1">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a:effectLst/>
                        </a:rPr>
                        <a:t>Recall</a:t>
                      </a:r>
                    </a:p>
                    <a:p>
                      <a:pPr marL="0" marR="0" algn="ctr">
                        <a:spcBef>
                          <a:spcPts val="0"/>
                        </a:spcBef>
                        <a:spcAft>
                          <a:spcPts val="0"/>
                        </a:spcAft>
                      </a:pPr>
                      <a:r>
                        <a:rPr lang="en-US" sz="1200">
                          <a:effectLst/>
                        </a:rPr>
                        <a:t> </a:t>
                      </a:r>
                      <a:endParaRPr lang="en-US" sz="1200">
                        <a:effectLst/>
                        <a:latin typeface="Times New Roman" charset="0"/>
                        <a:ea typeface="SimSun" charset="-122"/>
                      </a:endParaRPr>
                    </a:p>
                  </a:txBody>
                  <a:tcPr marL="68580" marR="68580" marT="0" marB="0"/>
                </a:tc>
                <a:tc>
                  <a:txBody>
                    <a:bodyPr/>
                    <a:lstStyle/>
                    <a:p>
                      <a:pPr marL="0" marR="0" algn="ctr" fontAlgn="base" latinLnBrk="1">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a:effectLst/>
                        </a:rPr>
                        <a:t>F1-score</a:t>
                      </a:r>
                    </a:p>
                    <a:p>
                      <a:pPr marL="0" marR="0" algn="ctr">
                        <a:spcBef>
                          <a:spcPts val="0"/>
                        </a:spcBef>
                        <a:spcAft>
                          <a:spcPts val="0"/>
                        </a:spcAft>
                      </a:pPr>
                      <a:r>
                        <a:rPr lang="en-US" sz="1200">
                          <a:effectLst/>
                        </a:rPr>
                        <a:t> </a:t>
                      </a:r>
                      <a:endParaRPr lang="en-US" sz="1200">
                        <a:effectLst/>
                        <a:latin typeface="Times New Roman" charset="0"/>
                        <a:ea typeface="SimSun" charset="-122"/>
                      </a:endParaRPr>
                    </a:p>
                  </a:txBody>
                  <a:tcPr marL="68580" marR="68580" marT="0" marB="0"/>
                </a:tc>
                <a:tc>
                  <a:txBody>
                    <a:bodyPr/>
                    <a:lstStyle/>
                    <a:p>
                      <a:pPr marL="0" marR="0" algn="ctr" fontAlgn="base" latinLnBrk="1">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a:effectLst/>
                        </a:rPr>
                        <a:t>Support</a:t>
                      </a:r>
                    </a:p>
                    <a:p>
                      <a:pPr marL="0" marR="0" algn="ctr">
                        <a:spcBef>
                          <a:spcPts val="0"/>
                        </a:spcBef>
                        <a:spcAft>
                          <a:spcPts val="0"/>
                        </a:spcAft>
                      </a:pPr>
                      <a:r>
                        <a:rPr lang="en-US" sz="1200">
                          <a:effectLst/>
                        </a:rPr>
                        <a:t> </a:t>
                      </a:r>
                      <a:endParaRPr lang="en-US" sz="1200">
                        <a:effectLst/>
                        <a:latin typeface="Times New Roman" charset="0"/>
                        <a:ea typeface="SimSun" charset="-122"/>
                      </a:endParaRPr>
                    </a:p>
                  </a:txBody>
                  <a:tcPr marL="68580" marR="68580" marT="0" marB="0"/>
                </a:tc>
              </a:tr>
              <a:tr h="1062495">
                <a:tc>
                  <a:txBody>
                    <a:bodyPr/>
                    <a:lstStyle/>
                    <a:p>
                      <a:pPr marL="0" marR="0" algn="ctr" fontAlgn="base" latinLnBrk="1">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dirty="0">
                          <a:effectLst/>
                        </a:rPr>
                        <a:t>Negative</a:t>
                      </a:r>
                    </a:p>
                    <a:p>
                      <a:pPr marL="0" marR="0" algn="ctr">
                        <a:spcBef>
                          <a:spcPts val="0"/>
                        </a:spcBef>
                        <a:spcAft>
                          <a:spcPts val="0"/>
                        </a:spcAft>
                      </a:pPr>
                      <a:r>
                        <a:rPr lang="en-US" sz="1200" dirty="0">
                          <a:effectLst/>
                        </a:rPr>
                        <a:t> </a:t>
                      </a:r>
                      <a:endParaRPr lang="en-US" sz="1200" dirty="0">
                        <a:effectLst/>
                        <a:latin typeface="Times New Roman" charset="0"/>
                        <a:ea typeface="SimSun" charset="-122"/>
                      </a:endParaRPr>
                    </a:p>
                  </a:txBody>
                  <a:tcPr marL="68580" marR="68580" marT="0" marB="0" anchor="ctr"/>
                </a:tc>
                <a:tc>
                  <a:txBody>
                    <a:bodyPr/>
                    <a:lstStyle/>
                    <a:p>
                      <a:pPr marL="0" marR="0" algn="ctr" fontAlgn="base" latinLnBrk="1">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dirty="0">
                          <a:effectLst/>
                        </a:rPr>
                        <a:t>0.87</a:t>
                      </a:r>
                    </a:p>
                    <a:p>
                      <a:pPr marL="0" marR="0" algn="ctr">
                        <a:spcBef>
                          <a:spcPts val="0"/>
                        </a:spcBef>
                        <a:spcAft>
                          <a:spcPts val="0"/>
                        </a:spcAft>
                      </a:pPr>
                      <a:r>
                        <a:rPr lang="en-US" sz="1200" dirty="0">
                          <a:effectLst/>
                        </a:rPr>
                        <a:t> </a:t>
                      </a:r>
                      <a:endParaRPr lang="en-US" sz="1200" dirty="0">
                        <a:effectLst/>
                        <a:latin typeface="Times New Roman" charset="0"/>
                        <a:ea typeface="SimSun" charset="-122"/>
                      </a:endParaRPr>
                    </a:p>
                  </a:txBody>
                  <a:tcPr marL="68580" marR="68580" marT="0" marB="0" anchor="ctr"/>
                </a:tc>
                <a:tc>
                  <a:txBody>
                    <a:bodyPr/>
                    <a:lstStyle/>
                    <a:p>
                      <a:pPr marL="0" marR="0" algn="ctr">
                        <a:spcBef>
                          <a:spcPts val="0"/>
                        </a:spcBef>
                        <a:spcAft>
                          <a:spcPts val="0"/>
                        </a:spcAft>
                      </a:pPr>
                      <a:r>
                        <a:rPr lang="en-US" sz="1200" dirty="0">
                          <a:effectLst/>
                        </a:rPr>
                        <a:t>0.75</a:t>
                      </a:r>
                      <a:endParaRPr lang="en-US" sz="1200" dirty="0">
                        <a:effectLst/>
                        <a:latin typeface="Times New Roman" charset="0"/>
                        <a:ea typeface="SimSun" charset="-122"/>
                      </a:endParaRPr>
                    </a:p>
                  </a:txBody>
                  <a:tcPr marL="68580" marR="68580" marT="0" marB="0" anchor="ctr"/>
                </a:tc>
                <a:tc>
                  <a:txBody>
                    <a:bodyPr/>
                    <a:lstStyle/>
                    <a:p>
                      <a:pPr marL="0" marR="0" algn="ctr">
                        <a:spcBef>
                          <a:spcPts val="0"/>
                        </a:spcBef>
                        <a:spcAft>
                          <a:spcPts val="0"/>
                        </a:spcAft>
                      </a:pPr>
                      <a:r>
                        <a:rPr lang="en-US" sz="1200">
                          <a:effectLst/>
                        </a:rPr>
                        <a:t>0.81</a:t>
                      </a:r>
                      <a:endParaRPr lang="en-US" sz="1200">
                        <a:effectLst/>
                        <a:latin typeface="Times New Roman" charset="0"/>
                        <a:ea typeface="SimSun" charset="-122"/>
                      </a:endParaRPr>
                    </a:p>
                  </a:txBody>
                  <a:tcPr marL="68580" marR="68580" marT="0" marB="0" anchor="ctr"/>
                </a:tc>
                <a:tc>
                  <a:txBody>
                    <a:bodyPr/>
                    <a:lstStyle/>
                    <a:p>
                      <a:pPr marL="0" marR="0" algn="ctr">
                        <a:spcBef>
                          <a:spcPts val="0"/>
                        </a:spcBef>
                        <a:spcAft>
                          <a:spcPts val="0"/>
                        </a:spcAft>
                      </a:pPr>
                      <a:r>
                        <a:rPr lang="en-US" sz="1200">
                          <a:effectLst/>
                        </a:rPr>
                        <a:t>2750</a:t>
                      </a:r>
                      <a:endParaRPr lang="en-US" sz="1200">
                        <a:effectLst/>
                        <a:latin typeface="Times New Roman" charset="0"/>
                        <a:ea typeface="SimSun" charset="-122"/>
                      </a:endParaRPr>
                    </a:p>
                  </a:txBody>
                  <a:tcPr marL="68580" marR="68580" marT="0" marB="0" anchor="ctr"/>
                </a:tc>
              </a:tr>
              <a:tr h="708329">
                <a:tc>
                  <a:txBody>
                    <a:bodyPr/>
                    <a:lstStyle/>
                    <a:p>
                      <a:pPr marL="0" marR="0" algn="ctr" fontAlgn="base" latinLnBrk="1">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a:effectLst/>
                        </a:rPr>
                        <a:t>Neutral</a:t>
                      </a:r>
                    </a:p>
                    <a:p>
                      <a:pPr marL="0" marR="0" algn="ctr">
                        <a:spcBef>
                          <a:spcPts val="0"/>
                        </a:spcBef>
                        <a:spcAft>
                          <a:spcPts val="0"/>
                        </a:spcAft>
                      </a:pPr>
                      <a:r>
                        <a:rPr lang="en-US" sz="1200">
                          <a:effectLst/>
                        </a:rPr>
                        <a:t> </a:t>
                      </a:r>
                      <a:endParaRPr lang="en-US" sz="1200">
                        <a:effectLst/>
                        <a:latin typeface="Times New Roman" charset="0"/>
                        <a:ea typeface="SimSun" charset="-122"/>
                      </a:endParaRPr>
                    </a:p>
                  </a:txBody>
                  <a:tcPr marL="68580" marR="68580" marT="0" marB="0" anchor="ctr"/>
                </a:tc>
                <a:tc>
                  <a:txBody>
                    <a:bodyPr/>
                    <a:lstStyle/>
                    <a:p>
                      <a:pPr marL="0" marR="0" algn="ctr">
                        <a:spcBef>
                          <a:spcPts val="0"/>
                        </a:spcBef>
                        <a:spcAft>
                          <a:spcPts val="0"/>
                        </a:spcAft>
                      </a:pPr>
                      <a:r>
                        <a:rPr lang="en-US" sz="1200" dirty="0">
                          <a:effectLst/>
                        </a:rPr>
                        <a:t>0.51</a:t>
                      </a:r>
                      <a:endParaRPr lang="en-US" sz="1200" dirty="0">
                        <a:effectLst/>
                        <a:latin typeface="Times New Roman" charset="0"/>
                        <a:ea typeface="SimSun" charset="-122"/>
                      </a:endParaRPr>
                    </a:p>
                  </a:txBody>
                  <a:tcPr marL="68580" marR="68580" marT="0" marB="0" anchor="ctr"/>
                </a:tc>
                <a:tc>
                  <a:txBody>
                    <a:bodyPr/>
                    <a:lstStyle/>
                    <a:p>
                      <a:pPr marL="0" marR="0" algn="ctr">
                        <a:spcBef>
                          <a:spcPts val="0"/>
                        </a:spcBef>
                        <a:spcAft>
                          <a:spcPts val="0"/>
                        </a:spcAft>
                      </a:pPr>
                      <a:r>
                        <a:rPr lang="en-US" sz="1200" dirty="0">
                          <a:effectLst/>
                        </a:rPr>
                        <a:t>0.62</a:t>
                      </a:r>
                      <a:endParaRPr lang="en-US" sz="1200" dirty="0">
                        <a:effectLst/>
                        <a:latin typeface="Times New Roman" charset="0"/>
                        <a:ea typeface="SimSun" charset="-122"/>
                      </a:endParaRPr>
                    </a:p>
                  </a:txBody>
                  <a:tcPr marL="68580" marR="68580" marT="0" marB="0" anchor="ctr"/>
                </a:tc>
                <a:tc>
                  <a:txBody>
                    <a:bodyPr/>
                    <a:lstStyle/>
                    <a:p>
                      <a:pPr marL="0" marR="0" algn="ctr">
                        <a:spcBef>
                          <a:spcPts val="0"/>
                        </a:spcBef>
                        <a:spcAft>
                          <a:spcPts val="0"/>
                        </a:spcAft>
                      </a:pPr>
                      <a:r>
                        <a:rPr lang="en-US" sz="1200">
                          <a:effectLst/>
                        </a:rPr>
                        <a:t>0.56</a:t>
                      </a:r>
                      <a:endParaRPr lang="en-US" sz="1200">
                        <a:effectLst/>
                        <a:latin typeface="Times New Roman" charset="0"/>
                        <a:ea typeface="SimSun" charset="-122"/>
                      </a:endParaRPr>
                    </a:p>
                  </a:txBody>
                  <a:tcPr marL="68580" marR="68580" marT="0" marB="0" anchor="ctr"/>
                </a:tc>
                <a:tc>
                  <a:txBody>
                    <a:bodyPr/>
                    <a:lstStyle/>
                    <a:p>
                      <a:pPr marL="0" marR="0" algn="ctr">
                        <a:spcBef>
                          <a:spcPts val="0"/>
                        </a:spcBef>
                        <a:spcAft>
                          <a:spcPts val="0"/>
                        </a:spcAft>
                      </a:pPr>
                      <a:r>
                        <a:rPr lang="en-US" sz="1200">
                          <a:effectLst/>
                        </a:rPr>
                        <a:t>936</a:t>
                      </a:r>
                      <a:endParaRPr lang="en-US" sz="1200">
                        <a:effectLst/>
                        <a:latin typeface="Times New Roman" charset="0"/>
                        <a:ea typeface="SimSun" charset="-122"/>
                      </a:endParaRPr>
                    </a:p>
                  </a:txBody>
                  <a:tcPr marL="68580" marR="68580" marT="0" marB="0" anchor="ctr"/>
                </a:tc>
              </a:tr>
              <a:tr h="708329">
                <a:tc>
                  <a:txBody>
                    <a:bodyPr/>
                    <a:lstStyle/>
                    <a:p>
                      <a:pPr marL="0" marR="0" algn="ctr" fontAlgn="base" latinLnBrk="1">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a:effectLst/>
                        </a:rPr>
                        <a:t>Positive</a:t>
                      </a:r>
                    </a:p>
                    <a:p>
                      <a:pPr marL="0" marR="0" algn="ctr">
                        <a:spcBef>
                          <a:spcPts val="0"/>
                        </a:spcBef>
                        <a:spcAft>
                          <a:spcPts val="0"/>
                        </a:spcAft>
                      </a:pPr>
                      <a:r>
                        <a:rPr lang="en-US" sz="1200">
                          <a:effectLst/>
                        </a:rPr>
                        <a:t> </a:t>
                      </a:r>
                      <a:endParaRPr lang="en-US" sz="1200">
                        <a:effectLst/>
                        <a:latin typeface="Times New Roman" charset="0"/>
                        <a:ea typeface="SimSun" charset="-122"/>
                      </a:endParaRPr>
                    </a:p>
                  </a:txBody>
                  <a:tcPr marL="68580" marR="68580" marT="0" marB="0" anchor="ctr"/>
                </a:tc>
                <a:tc>
                  <a:txBody>
                    <a:bodyPr/>
                    <a:lstStyle/>
                    <a:p>
                      <a:pPr marL="0" marR="0" algn="ctr">
                        <a:spcBef>
                          <a:spcPts val="0"/>
                        </a:spcBef>
                        <a:spcAft>
                          <a:spcPts val="0"/>
                        </a:spcAft>
                      </a:pPr>
                      <a:r>
                        <a:rPr lang="en-US" sz="1200">
                          <a:effectLst/>
                        </a:rPr>
                        <a:t>0.57</a:t>
                      </a:r>
                      <a:endParaRPr lang="en-US" sz="1200">
                        <a:effectLst/>
                        <a:latin typeface="Times New Roman" charset="0"/>
                        <a:ea typeface="SimSun" charset="-122"/>
                      </a:endParaRPr>
                    </a:p>
                  </a:txBody>
                  <a:tcPr marL="68580" marR="68580" marT="0" marB="0" anchor="ctr"/>
                </a:tc>
                <a:tc>
                  <a:txBody>
                    <a:bodyPr/>
                    <a:lstStyle/>
                    <a:p>
                      <a:pPr marL="0" marR="0" algn="ctr">
                        <a:spcBef>
                          <a:spcPts val="0"/>
                        </a:spcBef>
                        <a:spcAft>
                          <a:spcPts val="0"/>
                        </a:spcAft>
                      </a:pPr>
                      <a:r>
                        <a:rPr lang="en-US" sz="1200" dirty="0">
                          <a:effectLst/>
                        </a:rPr>
                        <a:t>0.70</a:t>
                      </a:r>
                      <a:endParaRPr lang="en-US" sz="1200" dirty="0">
                        <a:effectLst/>
                        <a:latin typeface="Times New Roman" charset="0"/>
                        <a:ea typeface="SimSun" charset="-122"/>
                      </a:endParaRPr>
                    </a:p>
                  </a:txBody>
                  <a:tcPr marL="68580" marR="68580" marT="0" marB="0" anchor="ctr"/>
                </a:tc>
                <a:tc>
                  <a:txBody>
                    <a:bodyPr/>
                    <a:lstStyle/>
                    <a:p>
                      <a:pPr marL="0" marR="0" algn="ctr">
                        <a:spcBef>
                          <a:spcPts val="0"/>
                        </a:spcBef>
                        <a:spcAft>
                          <a:spcPts val="0"/>
                        </a:spcAft>
                      </a:pPr>
                      <a:r>
                        <a:rPr lang="en-US" sz="1200" dirty="0">
                          <a:effectLst/>
                        </a:rPr>
                        <a:t>0.63</a:t>
                      </a:r>
                      <a:endParaRPr lang="en-US" sz="1200" dirty="0">
                        <a:effectLst/>
                        <a:latin typeface="Times New Roman" charset="0"/>
                        <a:ea typeface="SimSun" charset="-122"/>
                      </a:endParaRPr>
                    </a:p>
                  </a:txBody>
                  <a:tcPr marL="68580" marR="68580" marT="0" marB="0" anchor="ctr"/>
                </a:tc>
                <a:tc>
                  <a:txBody>
                    <a:bodyPr/>
                    <a:lstStyle/>
                    <a:p>
                      <a:pPr marL="0" marR="0" algn="ctr">
                        <a:spcBef>
                          <a:spcPts val="0"/>
                        </a:spcBef>
                        <a:spcAft>
                          <a:spcPts val="0"/>
                        </a:spcAft>
                      </a:pPr>
                      <a:r>
                        <a:rPr lang="en-US" sz="1200" dirty="0">
                          <a:effectLst/>
                        </a:rPr>
                        <a:t>706</a:t>
                      </a:r>
                      <a:endParaRPr lang="en-US" sz="1200" dirty="0">
                        <a:effectLst/>
                        <a:latin typeface="Times New Roman" charset="0"/>
                        <a:ea typeface="SimSun" charset="-122"/>
                      </a:endParaRPr>
                    </a:p>
                  </a:txBody>
                  <a:tcPr marL="68580" marR="68580" marT="0" marB="0" anchor="ctr"/>
                </a:tc>
              </a:tr>
              <a:tr h="1062495">
                <a:tc>
                  <a:txBody>
                    <a:bodyPr/>
                    <a:lstStyle/>
                    <a:p>
                      <a:pPr marL="0" marR="0" algn="ctr" fontAlgn="base" latinLnBrk="1">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a:effectLst/>
                        </a:rPr>
                        <a:t>Average / Total</a:t>
                      </a:r>
                    </a:p>
                    <a:p>
                      <a:pPr marL="0" marR="0" algn="ctr">
                        <a:spcBef>
                          <a:spcPts val="0"/>
                        </a:spcBef>
                        <a:spcAft>
                          <a:spcPts val="0"/>
                        </a:spcAft>
                      </a:pPr>
                      <a:r>
                        <a:rPr lang="en-US" sz="1200">
                          <a:effectLst/>
                        </a:rPr>
                        <a:t> </a:t>
                      </a:r>
                      <a:endParaRPr lang="en-US" sz="1200">
                        <a:effectLst/>
                        <a:latin typeface="Times New Roman" charset="0"/>
                        <a:ea typeface="SimSun" charset="-122"/>
                      </a:endParaRPr>
                    </a:p>
                  </a:txBody>
                  <a:tcPr marL="68580" marR="68580" marT="0" marB="0" anchor="ctr"/>
                </a:tc>
                <a:tc>
                  <a:txBody>
                    <a:bodyPr/>
                    <a:lstStyle/>
                    <a:p>
                      <a:pPr marL="0" marR="0" algn="ctr">
                        <a:spcBef>
                          <a:spcPts val="0"/>
                        </a:spcBef>
                        <a:spcAft>
                          <a:spcPts val="0"/>
                        </a:spcAft>
                      </a:pPr>
                      <a:r>
                        <a:rPr lang="en-US" sz="1200">
                          <a:effectLst/>
                        </a:rPr>
                        <a:t>0.75</a:t>
                      </a:r>
                      <a:endParaRPr lang="en-US" sz="1200">
                        <a:effectLst/>
                        <a:latin typeface="Times New Roman" charset="0"/>
                        <a:ea typeface="SimSun" charset="-122"/>
                      </a:endParaRPr>
                    </a:p>
                  </a:txBody>
                  <a:tcPr marL="68580" marR="68580" marT="0" marB="0" anchor="ctr"/>
                </a:tc>
                <a:tc>
                  <a:txBody>
                    <a:bodyPr/>
                    <a:lstStyle/>
                    <a:p>
                      <a:pPr marL="0" marR="0" algn="ctr">
                        <a:spcBef>
                          <a:spcPts val="0"/>
                        </a:spcBef>
                        <a:spcAft>
                          <a:spcPts val="0"/>
                        </a:spcAft>
                      </a:pPr>
                      <a:r>
                        <a:rPr lang="en-US" sz="1200">
                          <a:effectLst/>
                        </a:rPr>
                        <a:t>0.72</a:t>
                      </a:r>
                      <a:endParaRPr lang="en-US" sz="1200">
                        <a:effectLst/>
                        <a:latin typeface="Times New Roman" charset="0"/>
                        <a:ea typeface="SimSun" charset="-122"/>
                      </a:endParaRPr>
                    </a:p>
                  </a:txBody>
                  <a:tcPr marL="68580" marR="68580" marT="0" marB="0" anchor="ctr"/>
                </a:tc>
                <a:tc>
                  <a:txBody>
                    <a:bodyPr/>
                    <a:lstStyle/>
                    <a:p>
                      <a:pPr marL="0" marR="0" algn="ctr">
                        <a:spcBef>
                          <a:spcPts val="0"/>
                        </a:spcBef>
                        <a:spcAft>
                          <a:spcPts val="0"/>
                        </a:spcAft>
                      </a:pPr>
                      <a:r>
                        <a:rPr lang="en-US" sz="1200" dirty="0">
                          <a:effectLst/>
                        </a:rPr>
                        <a:t>0.73</a:t>
                      </a:r>
                      <a:endParaRPr lang="en-US" sz="1200" dirty="0">
                        <a:effectLst/>
                        <a:latin typeface="Times New Roman" charset="0"/>
                        <a:ea typeface="SimSun" charset="-122"/>
                      </a:endParaRPr>
                    </a:p>
                  </a:txBody>
                  <a:tcPr marL="68580" marR="68580" marT="0" marB="0" anchor="ctr"/>
                </a:tc>
                <a:tc>
                  <a:txBody>
                    <a:bodyPr/>
                    <a:lstStyle/>
                    <a:p>
                      <a:pPr marL="0" marR="0" algn="ctr">
                        <a:spcBef>
                          <a:spcPts val="0"/>
                        </a:spcBef>
                        <a:spcAft>
                          <a:spcPts val="0"/>
                        </a:spcAft>
                      </a:pPr>
                      <a:r>
                        <a:rPr lang="en-US" sz="1200" dirty="0">
                          <a:effectLst/>
                        </a:rPr>
                        <a:t>4392</a:t>
                      </a:r>
                      <a:endParaRPr lang="en-US" sz="1200" dirty="0">
                        <a:effectLst/>
                        <a:latin typeface="Times New Roman" charset="0"/>
                        <a:ea typeface="SimSun" charset="-122"/>
                      </a:endParaRPr>
                    </a:p>
                  </a:txBody>
                  <a:tcPr marL="68580" marR="68580" marT="0" marB="0" anchor="ctr"/>
                </a:tc>
              </a:tr>
            </a:tbl>
          </a:graphicData>
        </a:graphic>
      </p:graphicFrame>
    </p:spTree>
    <p:extLst>
      <p:ext uri="{BB962C8B-B14F-4D97-AF65-F5344CB8AC3E}">
        <p14:creationId xmlns:p14="http://schemas.microsoft.com/office/powerpoint/2010/main" val="184106245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400" dirty="0">
                <a:latin typeface="+mn-lt"/>
              </a:rPr>
              <a:t>Classification Report of Support Vector Classifier</a:t>
            </a:r>
            <a:r>
              <a:rPr lang="en-US" sz="4400" dirty="0">
                <a:latin typeface="+mn-lt"/>
              </a:rPr>
              <a:t> </a:t>
            </a:r>
          </a:p>
        </p:txBody>
      </p:sp>
      <p:graphicFrame>
        <p:nvGraphicFramePr>
          <p:cNvPr id="5" name="Content Placeholder 3"/>
          <p:cNvGraphicFramePr>
            <a:graphicFrameLocks noGrp="1"/>
          </p:cNvGraphicFramePr>
          <p:nvPr>
            <p:ph idx="1"/>
            <p:extLst>
              <p:ext uri="{D42A27DB-BD31-4B8C-83A1-F6EECF244321}">
                <p14:modId xmlns:p14="http://schemas.microsoft.com/office/powerpoint/2010/main" val="390459766"/>
              </p:ext>
            </p:extLst>
          </p:nvPr>
        </p:nvGraphicFramePr>
        <p:xfrm>
          <a:off x="838200" y="1825625"/>
          <a:ext cx="10516490" cy="3440859"/>
        </p:xfrm>
        <a:graphic>
          <a:graphicData uri="http://schemas.openxmlformats.org/drawingml/2006/table">
            <a:tbl>
              <a:tblPr firstRow="1" firstCol="1" bandRow="1">
                <a:tableStyleId>{793D81CF-94F2-401A-BA57-92F5A7B2D0C5}</a:tableStyleId>
              </a:tblPr>
              <a:tblGrid>
                <a:gridCol w="2103298"/>
                <a:gridCol w="2103298"/>
                <a:gridCol w="2103298"/>
                <a:gridCol w="2103298"/>
                <a:gridCol w="2103298"/>
              </a:tblGrid>
              <a:tr h="414669">
                <a:tc>
                  <a:txBody>
                    <a:bodyPr/>
                    <a:lstStyle/>
                    <a:p>
                      <a:pPr marL="0" marR="0" algn="ctr">
                        <a:spcBef>
                          <a:spcPts val="0"/>
                        </a:spcBef>
                        <a:spcAft>
                          <a:spcPts val="0"/>
                        </a:spcAft>
                      </a:pPr>
                      <a:r>
                        <a:rPr lang="en-US" sz="1200" dirty="0">
                          <a:effectLst/>
                        </a:rPr>
                        <a:t> </a:t>
                      </a:r>
                      <a:endParaRPr lang="en-US" sz="1200" dirty="0">
                        <a:effectLst/>
                        <a:latin typeface="Times New Roman" charset="0"/>
                        <a:ea typeface="SimSun" charset="-122"/>
                      </a:endParaRPr>
                    </a:p>
                  </a:txBody>
                  <a:tcPr marL="103244" marR="103244" marT="0" marB="0" anchor="ctr"/>
                </a:tc>
                <a:tc>
                  <a:txBody>
                    <a:bodyPr/>
                    <a:lstStyle/>
                    <a:p>
                      <a:pPr marL="0" marR="0" algn="ctr" fontAlgn="base" latinLnBrk="1">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dirty="0">
                          <a:effectLst/>
                        </a:rPr>
                        <a:t>Precision</a:t>
                      </a:r>
                    </a:p>
                    <a:p>
                      <a:pPr marL="0" marR="0" algn="ctr">
                        <a:spcBef>
                          <a:spcPts val="0"/>
                        </a:spcBef>
                        <a:spcAft>
                          <a:spcPts val="0"/>
                        </a:spcAft>
                      </a:pPr>
                      <a:r>
                        <a:rPr lang="en-US" sz="1200" dirty="0">
                          <a:effectLst/>
                        </a:rPr>
                        <a:t> </a:t>
                      </a:r>
                      <a:endParaRPr lang="en-US" sz="1200" dirty="0">
                        <a:effectLst/>
                        <a:latin typeface="Times New Roman" charset="0"/>
                        <a:ea typeface="SimSun" charset="-122"/>
                      </a:endParaRPr>
                    </a:p>
                  </a:txBody>
                  <a:tcPr marL="103244" marR="103244" marT="0" marB="0" anchor="ctr"/>
                </a:tc>
                <a:tc>
                  <a:txBody>
                    <a:bodyPr/>
                    <a:lstStyle/>
                    <a:p>
                      <a:pPr marL="0" marR="0" algn="ctr" fontAlgn="base" latinLnBrk="1">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a:effectLst/>
                        </a:rPr>
                        <a:t>Recall</a:t>
                      </a:r>
                    </a:p>
                    <a:p>
                      <a:pPr marL="0" marR="0" algn="ctr">
                        <a:spcBef>
                          <a:spcPts val="0"/>
                        </a:spcBef>
                        <a:spcAft>
                          <a:spcPts val="0"/>
                        </a:spcAft>
                      </a:pPr>
                      <a:r>
                        <a:rPr lang="en-US" sz="1200">
                          <a:effectLst/>
                        </a:rPr>
                        <a:t> </a:t>
                      </a:r>
                      <a:endParaRPr lang="en-US" sz="1200">
                        <a:effectLst/>
                        <a:latin typeface="Times New Roman" charset="0"/>
                        <a:ea typeface="SimSun" charset="-122"/>
                      </a:endParaRPr>
                    </a:p>
                  </a:txBody>
                  <a:tcPr marL="103244" marR="103244" marT="0" marB="0" anchor="ctr"/>
                </a:tc>
                <a:tc>
                  <a:txBody>
                    <a:bodyPr/>
                    <a:lstStyle/>
                    <a:p>
                      <a:pPr marL="0" marR="0" algn="ctr" fontAlgn="base" latinLnBrk="1">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a:effectLst/>
                        </a:rPr>
                        <a:t>F1-score</a:t>
                      </a:r>
                    </a:p>
                    <a:p>
                      <a:pPr marL="0" marR="0" algn="ctr">
                        <a:spcBef>
                          <a:spcPts val="0"/>
                        </a:spcBef>
                        <a:spcAft>
                          <a:spcPts val="0"/>
                        </a:spcAft>
                      </a:pPr>
                      <a:r>
                        <a:rPr lang="en-US" sz="1200">
                          <a:effectLst/>
                        </a:rPr>
                        <a:t> </a:t>
                      </a:r>
                      <a:endParaRPr lang="en-US" sz="1200">
                        <a:effectLst/>
                        <a:latin typeface="Times New Roman" charset="0"/>
                        <a:ea typeface="SimSun" charset="-122"/>
                      </a:endParaRPr>
                    </a:p>
                  </a:txBody>
                  <a:tcPr marL="103244" marR="103244" marT="0" marB="0" anchor="ctr"/>
                </a:tc>
                <a:tc>
                  <a:txBody>
                    <a:bodyPr/>
                    <a:lstStyle/>
                    <a:p>
                      <a:pPr marL="0" marR="0" algn="ctr" fontAlgn="base" latinLnBrk="1">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a:effectLst/>
                        </a:rPr>
                        <a:t>Support</a:t>
                      </a:r>
                    </a:p>
                    <a:p>
                      <a:pPr marL="0" marR="0" algn="ctr">
                        <a:spcBef>
                          <a:spcPts val="0"/>
                        </a:spcBef>
                        <a:spcAft>
                          <a:spcPts val="0"/>
                        </a:spcAft>
                      </a:pPr>
                      <a:r>
                        <a:rPr lang="en-US" sz="1200">
                          <a:effectLst/>
                        </a:rPr>
                        <a:t> </a:t>
                      </a:r>
                      <a:endParaRPr lang="en-US" sz="1200">
                        <a:effectLst/>
                        <a:latin typeface="Times New Roman" charset="0"/>
                        <a:ea typeface="SimSun" charset="-122"/>
                      </a:endParaRPr>
                    </a:p>
                  </a:txBody>
                  <a:tcPr marL="103244" marR="103244" marT="0" marB="0" anchor="ctr"/>
                </a:tc>
              </a:tr>
              <a:tr h="907857">
                <a:tc>
                  <a:txBody>
                    <a:bodyPr/>
                    <a:lstStyle/>
                    <a:p>
                      <a:pPr marL="0" marR="0" algn="ctr" fontAlgn="base" latinLnBrk="1">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dirty="0">
                          <a:effectLst/>
                        </a:rPr>
                        <a:t>Negative</a:t>
                      </a:r>
                    </a:p>
                    <a:p>
                      <a:pPr marL="0" marR="0" algn="ctr">
                        <a:spcBef>
                          <a:spcPts val="0"/>
                        </a:spcBef>
                        <a:spcAft>
                          <a:spcPts val="0"/>
                        </a:spcAft>
                      </a:pPr>
                      <a:r>
                        <a:rPr lang="en-US" sz="1200" dirty="0">
                          <a:effectLst/>
                        </a:rPr>
                        <a:t> </a:t>
                      </a:r>
                      <a:endParaRPr lang="en-US" sz="1200" dirty="0">
                        <a:effectLst/>
                        <a:latin typeface="Times New Roman" charset="0"/>
                        <a:ea typeface="SimSun" charset="-122"/>
                      </a:endParaRPr>
                    </a:p>
                  </a:txBody>
                  <a:tcPr marL="103244" marR="103244" marT="0" marB="0" anchor="ctr"/>
                </a:tc>
                <a:tc>
                  <a:txBody>
                    <a:bodyPr/>
                    <a:lstStyle/>
                    <a:p>
                      <a:pPr marL="0" marR="0" algn="ctr">
                        <a:spcBef>
                          <a:spcPts val="0"/>
                        </a:spcBef>
                        <a:spcAft>
                          <a:spcPts val="0"/>
                        </a:spcAft>
                      </a:pPr>
                      <a:r>
                        <a:rPr lang="en-US" sz="1200" dirty="0">
                          <a:effectLst/>
                        </a:rPr>
                        <a:t>0.87</a:t>
                      </a:r>
                      <a:endParaRPr lang="en-US" sz="1200" dirty="0">
                        <a:effectLst/>
                        <a:latin typeface="Times New Roman" charset="0"/>
                        <a:ea typeface="SimSun" charset="-122"/>
                      </a:endParaRPr>
                    </a:p>
                  </a:txBody>
                  <a:tcPr marL="103244" marR="103244" marT="0" marB="0" anchor="ctr"/>
                </a:tc>
                <a:tc>
                  <a:txBody>
                    <a:bodyPr/>
                    <a:lstStyle/>
                    <a:p>
                      <a:pPr marL="0" marR="0" algn="ctr">
                        <a:spcBef>
                          <a:spcPts val="0"/>
                        </a:spcBef>
                        <a:spcAft>
                          <a:spcPts val="0"/>
                        </a:spcAft>
                      </a:pPr>
                      <a:r>
                        <a:rPr lang="en-US" sz="1200" dirty="0">
                          <a:effectLst/>
                        </a:rPr>
                        <a:t>0.76</a:t>
                      </a:r>
                      <a:endParaRPr lang="en-US" sz="1200" dirty="0">
                        <a:effectLst/>
                        <a:latin typeface="Times New Roman" charset="0"/>
                        <a:ea typeface="SimSun" charset="-122"/>
                      </a:endParaRPr>
                    </a:p>
                  </a:txBody>
                  <a:tcPr marL="103244" marR="103244" marT="0" marB="0" anchor="ctr"/>
                </a:tc>
                <a:tc>
                  <a:txBody>
                    <a:bodyPr/>
                    <a:lstStyle/>
                    <a:p>
                      <a:pPr marL="0" marR="0" algn="ctr">
                        <a:spcBef>
                          <a:spcPts val="0"/>
                        </a:spcBef>
                        <a:spcAft>
                          <a:spcPts val="0"/>
                        </a:spcAft>
                      </a:pPr>
                      <a:r>
                        <a:rPr lang="en-US" sz="1200">
                          <a:effectLst/>
                        </a:rPr>
                        <a:t>0.81</a:t>
                      </a:r>
                      <a:endParaRPr lang="en-US" sz="1200">
                        <a:effectLst/>
                        <a:latin typeface="Times New Roman" charset="0"/>
                        <a:ea typeface="SimSun" charset="-122"/>
                      </a:endParaRPr>
                    </a:p>
                  </a:txBody>
                  <a:tcPr marL="103244" marR="103244" marT="0" marB="0" anchor="ctr"/>
                </a:tc>
                <a:tc>
                  <a:txBody>
                    <a:bodyPr/>
                    <a:lstStyle/>
                    <a:p>
                      <a:pPr marL="0" marR="0" algn="ctr">
                        <a:spcBef>
                          <a:spcPts val="0"/>
                        </a:spcBef>
                        <a:spcAft>
                          <a:spcPts val="0"/>
                        </a:spcAft>
                      </a:pPr>
                      <a:r>
                        <a:rPr lang="en-US" sz="1200">
                          <a:effectLst/>
                        </a:rPr>
                        <a:t>2750</a:t>
                      </a:r>
                      <a:endParaRPr lang="en-US" sz="1200">
                        <a:effectLst/>
                        <a:latin typeface="Times New Roman" charset="0"/>
                        <a:ea typeface="SimSun" charset="-122"/>
                      </a:endParaRPr>
                    </a:p>
                  </a:txBody>
                  <a:tcPr marL="103244" marR="103244" marT="0" marB="0" anchor="ctr"/>
                </a:tc>
              </a:tr>
              <a:tr h="605238">
                <a:tc>
                  <a:txBody>
                    <a:bodyPr/>
                    <a:lstStyle/>
                    <a:p>
                      <a:pPr marL="0" marR="0" algn="ctr" fontAlgn="base" latinLnBrk="1">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a:effectLst/>
                        </a:rPr>
                        <a:t>Neutral</a:t>
                      </a:r>
                    </a:p>
                    <a:p>
                      <a:pPr marL="0" marR="0" algn="ctr">
                        <a:spcBef>
                          <a:spcPts val="0"/>
                        </a:spcBef>
                        <a:spcAft>
                          <a:spcPts val="0"/>
                        </a:spcAft>
                      </a:pPr>
                      <a:r>
                        <a:rPr lang="en-US" sz="1200">
                          <a:effectLst/>
                        </a:rPr>
                        <a:t> </a:t>
                      </a:r>
                      <a:endParaRPr lang="en-US" sz="1200">
                        <a:effectLst/>
                        <a:latin typeface="Times New Roman" charset="0"/>
                        <a:ea typeface="SimSun" charset="-122"/>
                      </a:endParaRPr>
                    </a:p>
                  </a:txBody>
                  <a:tcPr marL="103244" marR="103244" marT="0" marB="0" anchor="ctr"/>
                </a:tc>
                <a:tc>
                  <a:txBody>
                    <a:bodyPr/>
                    <a:lstStyle/>
                    <a:p>
                      <a:pPr marL="0" marR="0" algn="ctr">
                        <a:spcBef>
                          <a:spcPts val="0"/>
                        </a:spcBef>
                        <a:spcAft>
                          <a:spcPts val="0"/>
                        </a:spcAft>
                      </a:pPr>
                      <a:r>
                        <a:rPr lang="en-US" sz="1200" dirty="0">
                          <a:effectLst/>
                        </a:rPr>
                        <a:t>0.52</a:t>
                      </a:r>
                      <a:endParaRPr lang="en-US" sz="1200" dirty="0">
                        <a:effectLst/>
                        <a:latin typeface="Times New Roman" charset="0"/>
                        <a:ea typeface="SimSun" charset="-122"/>
                      </a:endParaRPr>
                    </a:p>
                  </a:txBody>
                  <a:tcPr marL="103244" marR="103244" marT="0" marB="0" anchor="ctr"/>
                </a:tc>
                <a:tc>
                  <a:txBody>
                    <a:bodyPr/>
                    <a:lstStyle/>
                    <a:p>
                      <a:pPr marL="0" marR="0" algn="ctr">
                        <a:spcBef>
                          <a:spcPts val="0"/>
                        </a:spcBef>
                        <a:spcAft>
                          <a:spcPts val="0"/>
                        </a:spcAft>
                      </a:pPr>
                      <a:r>
                        <a:rPr lang="en-US" sz="1200" dirty="0">
                          <a:effectLst/>
                        </a:rPr>
                        <a:t>0.63</a:t>
                      </a:r>
                      <a:endParaRPr lang="en-US" sz="1200" dirty="0">
                        <a:effectLst/>
                        <a:latin typeface="Times New Roman" charset="0"/>
                        <a:ea typeface="SimSun" charset="-122"/>
                      </a:endParaRPr>
                    </a:p>
                  </a:txBody>
                  <a:tcPr marL="103244" marR="103244" marT="0" marB="0" anchor="ctr"/>
                </a:tc>
                <a:tc>
                  <a:txBody>
                    <a:bodyPr/>
                    <a:lstStyle/>
                    <a:p>
                      <a:pPr marL="0" marR="0" algn="ctr">
                        <a:spcBef>
                          <a:spcPts val="0"/>
                        </a:spcBef>
                        <a:spcAft>
                          <a:spcPts val="0"/>
                        </a:spcAft>
                      </a:pPr>
                      <a:r>
                        <a:rPr lang="en-US" sz="1200" dirty="0">
                          <a:effectLst/>
                        </a:rPr>
                        <a:t>0.57</a:t>
                      </a:r>
                      <a:endParaRPr lang="en-US" sz="1200" dirty="0">
                        <a:effectLst/>
                        <a:latin typeface="Times New Roman" charset="0"/>
                        <a:ea typeface="SimSun" charset="-122"/>
                      </a:endParaRPr>
                    </a:p>
                  </a:txBody>
                  <a:tcPr marL="103244" marR="103244" marT="0" marB="0" anchor="ctr"/>
                </a:tc>
                <a:tc>
                  <a:txBody>
                    <a:bodyPr/>
                    <a:lstStyle/>
                    <a:p>
                      <a:pPr marL="0" marR="0" algn="ctr">
                        <a:spcBef>
                          <a:spcPts val="0"/>
                        </a:spcBef>
                        <a:spcAft>
                          <a:spcPts val="0"/>
                        </a:spcAft>
                      </a:pPr>
                      <a:r>
                        <a:rPr lang="en-US" sz="1200">
                          <a:effectLst/>
                        </a:rPr>
                        <a:t>936</a:t>
                      </a:r>
                      <a:endParaRPr lang="en-US" sz="1200">
                        <a:effectLst/>
                        <a:latin typeface="Times New Roman" charset="0"/>
                        <a:ea typeface="SimSun" charset="-122"/>
                      </a:endParaRPr>
                    </a:p>
                  </a:txBody>
                  <a:tcPr marL="103244" marR="103244" marT="0" marB="0" anchor="ctr"/>
                </a:tc>
              </a:tr>
              <a:tr h="605238">
                <a:tc>
                  <a:txBody>
                    <a:bodyPr/>
                    <a:lstStyle/>
                    <a:p>
                      <a:pPr marL="0" marR="0" algn="ctr" fontAlgn="base" latinLnBrk="1">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dirty="0">
                          <a:effectLst/>
                        </a:rPr>
                        <a:t>Positive</a:t>
                      </a:r>
                    </a:p>
                    <a:p>
                      <a:pPr marL="0" marR="0" algn="ctr">
                        <a:spcBef>
                          <a:spcPts val="0"/>
                        </a:spcBef>
                        <a:spcAft>
                          <a:spcPts val="0"/>
                        </a:spcAft>
                      </a:pPr>
                      <a:r>
                        <a:rPr lang="en-US" sz="1200" dirty="0">
                          <a:effectLst/>
                        </a:rPr>
                        <a:t> </a:t>
                      </a:r>
                      <a:endParaRPr lang="en-US" sz="1200" dirty="0">
                        <a:effectLst/>
                        <a:latin typeface="Times New Roman" charset="0"/>
                        <a:ea typeface="SimSun" charset="-122"/>
                      </a:endParaRPr>
                    </a:p>
                  </a:txBody>
                  <a:tcPr marL="103244" marR="103244" marT="0" marB="0" anchor="ctr"/>
                </a:tc>
                <a:tc>
                  <a:txBody>
                    <a:bodyPr/>
                    <a:lstStyle/>
                    <a:p>
                      <a:pPr marL="0" marR="0" algn="ctr">
                        <a:spcBef>
                          <a:spcPts val="0"/>
                        </a:spcBef>
                        <a:spcAft>
                          <a:spcPts val="0"/>
                        </a:spcAft>
                      </a:pPr>
                      <a:r>
                        <a:rPr lang="en-US" sz="1200" dirty="0">
                          <a:effectLst/>
                        </a:rPr>
                        <a:t>0.59</a:t>
                      </a:r>
                      <a:endParaRPr lang="en-US" sz="1200" dirty="0">
                        <a:effectLst/>
                        <a:latin typeface="Times New Roman" charset="0"/>
                        <a:ea typeface="SimSun" charset="-122"/>
                      </a:endParaRPr>
                    </a:p>
                  </a:txBody>
                  <a:tcPr marL="103244" marR="103244" marT="0" marB="0" anchor="ctr"/>
                </a:tc>
                <a:tc>
                  <a:txBody>
                    <a:bodyPr/>
                    <a:lstStyle/>
                    <a:p>
                      <a:pPr marL="0" marR="0" algn="ctr">
                        <a:spcBef>
                          <a:spcPts val="0"/>
                        </a:spcBef>
                        <a:spcAft>
                          <a:spcPts val="0"/>
                        </a:spcAft>
                      </a:pPr>
                      <a:r>
                        <a:rPr lang="en-US" sz="1200" dirty="0">
                          <a:effectLst/>
                        </a:rPr>
                        <a:t>0.70</a:t>
                      </a:r>
                      <a:endParaRPr lang="en-US" sz="1200" dirty="0">
                        <a:effectLst/>
                        <a:latin typeface="Times New Roman" charset="0"/>
                        <a:ea typeface="SimSun" charset="-122"/>
                      </a:endParaRPr>
                    </a:p>
                  </a:txBody>
                  <a:tcPr marL="103244" marR="103244" marT="0" marB="0" anchor="ctr"/>
                </a:tc>
                <a:tc>
                  <a:txBody>
                    <a:bodyPr/>
                    <a:lstStyle/>
                    <a:p>
                      <a:pPr marL="0" marR="0" algn="ctr">
                        <a:spcBef>
                          <a:spcPts val="0"/>
                        </a:spcBef>
                        <a:spcAft>
                          <a:spcPts val="0"/>
                        </a:spcAft>
                      </a:pPr>
                      <a:r>
                        <a:rPr lang="en-US" sz="1200" dirty="0">
                          <a:effectLst/>
                        </a:rPr>
                        <a:t>0.64</a:t>
                      </a:r>
                      <a:endParaRPr lang="en-US" sz="1200" dirty="0">
                        <a:effectLst/>
                        <a:latin typeface="Times New Roman" charset="0"/>
                        <a:ea typeface="SimSun" charset="-122"/>
                      </a:endParaRPr>
                    </a:p>
                  </a:txBody>
                  <a:tcPr marL="103244" marR="103244" marT="0" marB="0" anchor="ctr"/>
                </a:tc>
                <a:tc>
                  <a:txBody>
                    <a:bodyPr/>
                    <a:lstStyle/>
                    <a:p>
                      <a:pPr marL="0" marR="0" algn="ctr">
                        <a:spcBef>
                          <a:spcPts val="0"/>
                        </a:spcBef>
                        <a:spcAft>
                          <a:spcPts val="0"/>
                        </a:spcAft>
                      </a:pPr>
                      <a:r>
                        <a:rPr lang="en-US" sz="1200" dirty="0">
                          <a:effectLst/>
                        </a:rPr>
                        <a:t>706</a:t>
                      </a:r>
                      <a:endParaRPr lang="en-US" sz="1200" dirty="0">
                        <a:effectLst/>
                        <a:latin typeface="Times New Roman" charset="0"/>
                        <a:ea typeface="SimSun" charset="-122"/>
                      </a:endParaRPr>
                    </a:p>
                  </a:txBody>
                  <a:tcPr marL="103244" marR="103244" marT="0" marB="0" anchor="ctr"/>
                </a:tc>
              </a:tr>
              <a:tr h="907857">
                <a:tc>
                  <a:txBody>
                    <a:bodyPr/>
                    <a:lstStyle/>
                    <a:p>
                      <a:pPr marL="0" marR="0" algn="ctr" fontAlgn="base" latinLnBrk="1">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dirty="0">
                          <a:effectLst/>
                        </a:rPr>
                        <a:t>Average / Total</a:t>
                      </a:r>
                    </a:p>
                    <a:p>
                      <a:pPr marL="0" marR="0" algn="ctr">
                        <a:spcBef>
                          <a:spcPts val="0"/>
                        </a:spcBef>
                        <a:spcAft>
                          <a:spcPts val="0"/>
                        </a:spcAft>
                      </a:pPr>
                      <a:r>
                        <a:rPr lang="en-US" sz="1200" dirty="0">
                          <a:effectLst/>
                        </a:rPr>
                        <a:t> </a:t>
                      </a:r>
                      <a:endParaRPr lang="en-US" sz="1200" dirty="0">
                        <a:effectLst/>
                        <a:latin typeface="Times New Roman" charset="0"/>
                        <a:ea typeface="SimSun" charset="-122"/>
                      </a:endParaRPr>
                    </a:p>
                  </a:txBody>
                  <a:tcPr marL="103244" marR="103244" marT="0" marB="0" anchor="ctr"/>
                </a:tc>
                <a:tc>
                  <a:txBody>
                    <a:bodyPr/>
                    <a:lstStyle/>
                    <a:p>
                      <a:pPr marL="0" marR="0" algn="ctr">
                        <a:spcBef>
                          <a:spcPts val="0"/>
                        </a:spcBef>
                        <a:spcAft>
                          <a:spcPts val="0"/>
                        </a:spcAft>
                      </a:pPr>
                      <a:r>
                        <a:rPr lang="en-US" sz="1200" dirty="0">
                          <a:effectLst/>
                        </a:rPr>
                        <a:t>0.75</a:t>
                      </a:r>
                      <a:endParaRPr lang="en-US" sz="1200" dirty="0">
                        <a:effectLst/>
                        <a:latin typeface="Times New Roman" charset="0"/>
                        <a:ea typeface="SimSun" charset="-122"/>
                      </a:endParaRPr>
                    </a:p>
                  </a:txBody>
                  <a:tcPr marL="103244" marR="103244" marT="0" marB="0" anchor="ctr"/>
                </a:tc>
                <a:tc>
                  <a:txBody>
                    <a:bodyPr/>
                    <a:lstStyle/>
                    <a:p>
                      <a:pPr marL="0" marR="0" algn="ctr">
                        <a:spcBef>
                          <a:spcPts val="0"/>
                        </a:spcBef>
                        <a:spcAft>
                          <a:spcPts val="0"/>
                        </a:spcAft>
                      </a:pPr>
                      <a:r>
                        <a:rPr lang="en-US" sz="1200" dirty="0">
                          <a:effectLst/>
                        </a:rPr>
                        <a:t>0.72</a:t>
                      </a:r>
                      <a:endParaRPr lang="en-US" sz="1200" dirty="0">
                        <a:effectLst/>
                        <a:latin typeface="Times New Roman" charset="0"/>
                        <a:ea typeface="SimSun" charset="-122"/>
                      </a:endParaRPr>
                    </a:p>
                  </a:txBody>
                  <a:tcPr marL="103244" marR="103244" marT="0" marB="0" anchor="ctr"/>
                </a:tc>
                <a:tc>
                  <a:txBody>
                    <a:bodyPr/>
                    <a:lstStyle/>
                    <a:p>
                      <a:pPr marL="0" marR="0" algn="ctr">
                        <a:spcBef>
                          <a:spcPts val="0"/>
                        </a:spcBef>
                        <a:spcAft>
                          <a:spcPts val="0"/>
                        </a:spcAft>
                      </a:pPr>
                      <a:r>
                        <a:rPr lang="en-US" sz="1200" dirty="0">
                          <a:effectLst/>
                        </a:rPr>
                        <a:t>0.73</a:t>
                      </a:r>
                      <a:endParaRPr lang="en-US" sz="1200" dirty="0">
                        <a:effectLst/>
                        <a:latin typeface="Times New Roman" charset="0"/>
                        <a:ea typeface="SimSun" charset="-122"/>
                      </a:endParaRPr>
                    </a:p>
                  </a:txBody>
                  <a:tcPr marL="103244" marR="103244" marT="0" marB="0" anchor="ctr"/>
                </a:tc>
                <a:tc>
                  <a:txBody>
                    <a:bodyPr/>
                    <a:lstStyle/>
                    <a:p>
                      <a:pPr marL="0" marR="0" algn="ctr">
                        <a:spcBef>
                          <a:spcPts val="0"/>
                        </a:spcBef>
                        <a:spcAft>
                          <a:spcPts val="0"/>
                        </a:spcAft>
                      </a:pPr>
                      <a:r>
                        <a:rPr lang="en-US" sz="1200" dirty="0">
                          <a:effectLst/>
                        </a:rPr>
                        <a:t>4392</a:t>
                      </a:r>
                      <a:endParaRPr lang="en-US" sz="1200" dirty="0">
                        <a:effectLst/>
                        <a:latin typeface="Times New Roman" charset="0"/>
                        <a:ea typeface="SimSun" charset="-122"/>
                      </a:endParaRPr>
                    </a:p>
                  </a:txBody>
                  <a:tcPr marL="103244" marR="103244" marT="0" marB="0" anchor="ctr"/>
                </a:tc>
              </a:tr>
            </a:tbl>
          </a:graphicData>
        </a:graphic>
      </p:graphicFrame>
    </p:spTree>
    <p:extLst>
      <p:ext uri="{BB962C8B-B14F-4D97-AF65-F5344CB8AC3E}">
        <p14:creationId xmlns:p14="http://schemas.microsoft.com/office/powerpoint/2010/main" val="3524611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TextShape 1"/>
          <p:cNvSpPr txBox="1"/>
          <p:nvPr/>
        </p:nvSpPr>
        <p:spPr>
          <a:xfrm>
            <a:off x="838080" y="396937"/>
            <a:ext cx="10515240" cy="1325160"/>
          </a:xfrm>
          <a:prstGeom prst="rect">
            <a:avLst/>
          </a:prstGeom>
          <a:noFill/>
          <a:ln>
            <a:noFill/>
          </a:ln>
        </p:spPr>
        <p:txBody>
          <a:bodyPr anchor="ctr"/>
          <a:lstStyle/>
          <a:p>
            <a:pPr algn="ctr">
              <a:lnSpc>
                <a:spcPct val="100000"/>
              </a:lnSpc>
            </a:pPr>
            <a:r>
              <a:rPr lang="en-US" sz="4400" spc="-1" dirty="0" smtClean="0">
                <a:solidFill>
                  <a:srgbClr val="000000"/>
                </a:solidFill>
                <a:uFill>
                  <a:solidFill>
                    <a:srgbClr val="FFFFFF"/>
                  </a:solidFill>
                </a:uFill>
              </a:rPr>
              <a:t>Conclusions/Future Work</a:t>
            </a:r>
            <a:endParaRPr lang="en-US" sz="1800" b="0" strike="noStrike" spc="-1" dirty="0">
              <a:solidFill>
                <a:srgbClr val="000000"/>
              </a:solidFill>
              <a:uFill>
                <a:solidFill>
                  <a:srgbClr val="FFFFFF"/>
                </a:solidFill>
              </a:uFill>
            </a:endParaRPr>
          </a:p>
        </p:txBody>
      </p:sp>
      <p:sp>
        <p:nvSpPr>
          <p:cNvPr id="66" name="TextShape 2"/>
          <p:cNvSpPr txBox="1"/>
          <p:nvPr/>
        </p:nvSpPr>
        <p:spPr>
          <a:xfrm>
            <a:off x="838080" y="1825560"/>
            <a:ext cx="10515240" cy="4350960"/>
          </a:xfrm>
          <a:prstGeom prst="rect">
            <a:avLst/>
          </a:prstGeom>
          <a:noFill/>
          <a:ln>
            <a:noFill/>
          </a:ln>
        </p:spPr>
        <p:txBody>
          <a:bodyPr/>
          <a:lstStyle/>
          <a:p>
            <a:pPr marL="457200" indent="-457200">
              <a:lnSpc>
                <a:spcPct val="90000"/>
              </a:lnSpc>
              <a:buFont typeface="Arial" charset="0"/>
              <a:buChar char="•"/>
            </a:pPr>
            <a:r>
              <a:rPr lang="en-US" sz="2000" dirty="0" smtClean="0"/>
              <a:t>By </a:t>
            </a:r>
            <a:r>
              <a:rPr lang="en-US" sz="2000" dirty="0"/>
              <a:t>using the word </a:t>
            </a:r>
            <a:r>
              <a:rPr lang="en-US" sz="2000" dirty="0" err="1"/>
              <a:t>embeddings</a:t>
            </a:r>
            <a:r>
              <a:rPr lang="en-US" sz="2000" dirty="0"/>
              <a:t>, </a:t>
            </a:r>
            <a:r>
              <a:rPr lang="en-US" sz="2000" dirty="0" smtClean="0"/>
              <a:t>we avoid </a:t>
            </a:r>
            <a:r>
              <a:rPr lang="en-US" sz="2000" dirty="0"/>
              <a:t>having to manually create features </a:t>
            </a:r>
            <a:r>
              <a:rPr lang="en-US" sz="2000" dirty="0" smtClean="0"/>
              <a:t>(using </a:t>
            </a:r>
            <a:r>
              <a:rPr lang="en-US" sz="2000" dirty="0" err="1" smtClean="0"/>
              <a:t>stylometry</a:t>
            </a:r>
            <a:r>
              <a:rPr lang="en-US" sz="2000" dirty="0" smtClean="0"/>
              <a:t>, Parts-of-Speech tagging, etc.) </a:t>
            </a:r>
            <a:r>
              <a:rPr lang="en-US" sz="2000" dirty="0"/>
              <a:t>in order to classify correctly</a:t>
            </a:r>
            <a:r>
              <a:rPr lang="en-US" sz="2000" dirty="0"/>
              <a:t> </a:t>
            </a:r>
            <a:endParaRPr lang="en-US" sz="2000" dirty="0" smtClean="0"/>
          </a:p>
          <a:p>
            <a:pPr marL="457200" indent="-457200">
              <a:lnSpc>
                <a:spcPct val="90000"/>
              </a:lnSpc>
              <a:buFont typeface="Arial" charset="0"/>
              <a:buChar char="•"/>
            </a:pPr>
            <a:endParaRPr lang="en-US" sz="2000" dirty="0" smtClean="0"/>
          </a:p>
          <a:p>
            <a:pPr marL="457200" indent="-457200">
              <a:lnSpc>
                <a:spcPct val="90000"/>
              </a:lnSpc>
              <a:buFont typeface="Arial" charset="0"/>
              <a:buChar char="•"/>
            </a:pPr>
            <a:r>
              <a:rPr lang="en-US" sz="2000" dirty="0" smtClean="0"/>
              <a:t>Accuracy improved when sampling technique implemented for imbalanced classes</a:t>
            </a:r>
          </a:p>
          <a:p>
            <a:pPr marL="457200" indent="-457200">
              <a:lnSpc>
                <a:spcPct val="90000"/>
              </a:lnSpc>
              <a:buFont typeface="Arial" charset="0"/>
              <a:buChar char="•"/>
            </a:pPr>
            <a:endParaRPr lang="en-US" sz="2000" dirty="0"/>
          </a:p>
          <a:p>
            <a:pPr marL="457200" indent="-457200">
              <a:lnSpc>
                <a:spcPct val="90000"/>
              </a:lnSpc>
              <a:buFont typeface="Arial" charset="0"/>
              <a:buChar char="•"/>
            </a:pPr>
            <a:r>
              <a:rPr lang="en-US" sz="2000" dirty="0"/>
              <a:t>T</a:t>
            </a:r>
            <a:r>
              <a:rPr lang="en-US" sz="2000" dirty="0" smtClean="0"/>
              <a:t>weet length, syntax and improper grammar are still limiting</a:t>
            </a:r>
          </a:p>
          <a:p>
            <a:pPr marL="457200" indent="-457200">
              <a:lnSpc>
                <a:spcPct val="90000"/>
              </a:lnSpc>
              <a:buFont typeface="Arial" charset="0"/>
              <a:buChar char="•"/>
            </a:pPr>
            <a:endParaRPr lang="en-US" sz="2000" dirty="0"/>
          </a:p>
          <a:p>
            <a:pPr marL="457200" indent="-457200">
              <a:lnSpc>
                <a:spcPct val="90000"/>
              </a:lnSpc>
              <a:buFont typeface="Arial" charset="0"/>
              <a:buChar char="•"/>
            </a:pPr>
            <a:r>
              <a:rPr lang="en-US" sz="2000" dirty="0"/>
              <a:t>T</a:t>
            </a:r>
            <a:r>
              <a:rPr lang="en-US" sz="2000" dirty="0" smtClean="0"/>
              <a:t>esting other </a:t>
            </a:r>
            <a:r>
              <a:rPr lang="en-US" sz="2000" dirty="0"/>
              <a:t>sampling techniques including </a:t>
            </a:r>
            <a:r>
              <a:rPr lang="en-US" sz="2000" dirty="0" smtClean="0"/>
              <a:t>SMOTE </a:t>
            </a:r>
            <a:r>
              <a:rPr lang="en-US" sz="2000" dirty="0"/>
              <a:t>and </a:t>
            </a:r>
            <a:r>
              <a:rPr lang="en-US" sz="2000" dirty="0" smtClean="0"/>
              <a:t>ADASYN to improve accuracy</a:t>
            </a:r>
          </a:p>
          <a:p>
            <a:pPr marL="457200" indent="-457200">
              <a:lnSpc>
                <a:spcPct val="90000"/>
              </a:lnSpc>
              <a:buFont typeface="Arial" charset="0"/>
              <a:buChar char="•"/>
            </a:pPr>
            <a:endParaRPr lang="en-US" sz="2000" dirty="0"/>
          </a:p>
          <a:p>
            <a:pPr marL="457200" indent="-457200">
              <a:lnSpc>
                <a:spcPct val="90000"/>
              </a:lnSpc>
              <a:buFont typeface="Arial" charset="0"/>
              <a:buChar char="•"/>
            </a:pPr>
            <a:endParaRPr lang="en-US" sz="2800" dirty="0"/>
          </a:p>
          <a:p>
            <a:pPr marL="457200" indent="-457200">
              <a:lnSpc>
                <a:spcPct val="90000"/>
              </a:lnSpc>
              <a:buFont typeface="Arial" charset="0"/>
              <a:buChar char="•"/>
            </a:pPr>
            <a:endParaRPr lang="en-US" sz="2800" spc="-1" dirty="0" smtClean="0">
              <a:solidFill>
                <a:srgbClr val="000000"/>
              </a:solidFill>
              <a:uFill>
                <a:solidFill>
                  <a:srgbClr val="FFFFFF"/>
                </a:solidFill>
              </a:uFill>
              <a:latin typeface="Calibri"/>
            </a:endParaRPr>
          </a:p>
          <a:p>
            <a:pPr marL="457200" indent="-457200">
              <a:lnSpc>
                <a:spcPct val="90000"/>
              </a:lnSpc>
              <a:buFont typeface="Arial" charset="0"/>
              <a:buChar char="•"/>
            </a:pPr>
            <a:endParaRPr lang="en-US" sz="2800" b="0" strike="noStrike" spc="-1" dirty="0">
              <a:solidFill>
                <a:srgbClr val="000000"/>
              </a:solidFill>
              <a:uFill>
                <a:solidFill>
                  <a:srgbClr val="FFFFFF"/>
                </a:solidFill>
              </a:uFill>
              <a:latin typeface="Calibri"/>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1084908"/>
          </a:xfrm>
        </p:spPr>
        <p:txBody>
          <a:bodyPr>
            <a:normAutofit/>
          </a:bodyPr>
          <a:lstStyle/>
          <a:p>
            <a:pPr algn="ctr"/>
            <a:r>
              <a:rPr lang="en-US" sz="4400" dirty="0" smtClean="0">
                <a:latin typeface="+mn-lt"/>
              </a:rPr>
              <a:t>Abstract</a:t>
            </a:r>
            <a:endParaRPr lang="en-US" sz="4400" dirty="0">
              <a:latin typeface="+mn-lt"/>
            </a:endParaRPr>
          </a:p>
        </p:txBody>
      </p:sp>
      <p:sp>
        <p:nvSpPr>
          <p:cNvPr id="3" name="Content Placeholder 2"/>
          <p:cNvSpPr>
            <a:spLocks noGrp="1"/>
          </p:cNvSpPr>
          <p:nvPr>
            <p:ph idx="1"/>
          </p:nvPr>
        </p:nvSpPr>
        <p:spPr>
          <a:xfrm>
            <a:off x="1251678" y="1701209"/>
            <a:ext cx="10178322" cy="4178383"/>
          </a:xfrm>
        </p:spPr>
        <p:txBody>
          <a:bodyPr/>
          <a:lstStyle/>
          <a:p>
            <a:r>
              <a:rPr lang="en-US" dirty="0">
                <a:solidFill>
                  <a:schemeClr val="tx1"/>
                </a:solidFill>
              </a:rPr>
              <a:t>The goal of this study is to determine whether tweets can be classified either as displaying positive, negative, or neutral </a:t>
            </a:r>
            <a:r>
              <a:rPr lang="en-US" dirty="0" smtClean="0">
                <a:solidFill>
                  <a:schemeClr val="tx1"/>
                </a:solidFill>
              </a:rPr>
              <a:t>sentiment using word2vec. </a:t>
            </a:r>
            <a:endParaRPr lang="en-US" dirty="0" smtClean="0">
              <a:solidFill>
                <a:schemeClr val="tx1"/>
              </a:solidFill>
            </a:endParaRPr>
          </a:p>
          <a:p>
            <a:endParaRPr lang="en-US" dirty="0">
              <a:solidFill>
                <a:schemeClr val="tx1"/>
              </a:solidFill>
            </a:endParaRPr>
          </a:p>
          <a:p>
            <a:r>
              <a:rPr lang="en-US" dirty="0">
                <a:solidFill>
                  <a:schemeClr val="tx1"/>
                </a:solidFill>
              </a:rPr>
              <a:t>The challenges of applying word2vec to tweet sentiment classification include using tweet length and </a:t>
            </a:r>
            <a:r>
              <a:rPr lang="en-US" dirty="0" smtClean="0">
                <a:solidFill>
                  <a:schemeClr val="tx1"/>
                </a:solidFill>
              </a:rPr>
              <a:t>syntax</a:t>
            </a:r>
            <a:r>
              <a:rPr lang="en-US" dirty="0">
                <a:solidFill>
                  <a:schemeClr val="tx1"/>
                </a:solidFill>
              </a:rPr>
              <a:t>.</a:t>
            </a:r>
            <a:endParaRPr lang="en-US" dirty="0" smtClean="0">
              <a:solidFill>
                <a:schemeClr val="tx1"/>
              </a:solidFill>
            </a:endParaRPr>
          </a:p>
          <a:p>
            <a:endParaRPr lang="en-US" dirty="0">
              <a:solidFill>
                <a:schemeClr val="tx1"/>
              </a:solidFill>
            </a:endParaRPr>
          </a:p>
          <a:p>
            <a:r>
              <a:rPr lang="en-US" dirty="0">
                <a:solidFill>
                  <a:schemeClr val="tx1"/>
                </a:solidFill>
              </a:rPr>
              <a:t>The highest accuracy for sentiment classification of Twitter posts was 72%. </a:t>
            </a:r>
          </a:p>
        </p:txBody>
      </p:sp>
    </p:spTree>
    <p:extLst>
      <p:ext uri="{BB962C8B-B14F-4D97-AF65-F5344CB8AC3E}">
        <p14:creationId xmlns:p14="http://schemas.microsoft.com/office/powerpoint/2010/main" val="204030673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1106173"/>
          </a:xfrm>
        </p:spPr>
        <p:txBody>
          <a:bodyPr/>
          <a:lstStyle/>
          <a:p>
            <a:pPr algn="ctr"/>
            <a:r>
              <a:rPr lang="en-US" sz="4400" dirty="0" smtClean="0">
                <a:latin typeface="+mn-lt"/>
              </a:rPr>
              <a:t>Introduction</a:t>
            </a:r>
            <a:endParaRPr lang="en-US" sz="4400" dirty="0">
              <a:latin typeface="+mn-lt"/>
            </a:endParaRPr>
          </a:p>
        </p:txBody>
      </p:sp>
      <p:sp>
        <p:nvSpPr>
          <p:cNvPr id="3" name="Content Placeholder 2"/>
          <p:cNvSpPr>
            <a:spLocks noGrp="1"/>
          </p:cNvSpPr>
          <p:nvPr>
            <p:ph idx="1"/>
          </p:nvPr>
        </p:nvSpPr>
        <p:spPr>
          <a:xfrm>
            <a:off x="1251678" y="1648047"/>
            <a:ext cx="10178322" cy="3593591"/>
          </a:xfrm>
        </p:spPr>
        <p:txBody>
          <a:bodyPr>
            <a:normAutofit fontScale="85000" lnSpcReduction="20000"/>
          </a:bodyPr>
          <a:lstStyle/>
          <a:p>
            <a:r>
              <a:rPr lang="en-US" dirty="0">
                <a:solidFill>
                  <a:schemeClr val="tx1"/>
                </a:solidFill>
              </a:rPr>
              <a:t>An estimated 1.96 billion people currently use social media around the world. This figure is expected to grow to at least 2.5 billion people using social media by 2018 </a:t>
            </a:r>
            <a:endParaRPr lang="en-US" dirty="0" smtClean="0">
              <a:solidFill>
                <a:schemeClr val="tx1"/>
              </a:solidFill>
            </a:endParaRPr>
          </a:p>
          <a:p>
            <a:endParaRPr lang="en-US" dirty="0">
              <a:solidFill>
                <a:schemeClr val="tx1"/>
              </a:solidFill>
            </a:endParaRPr>
          </a:p>
          <a:p>
            <a:r>
              <a:rPr lang="en-US" dirty="0">
                <a:solidFill>
                  <a:schemeClr val="tx1"/>
                </a:solidFill>
              </a:rPr>
              <a:t>Through these social media applications, users freely share experiences and opinions with their network of followers. Users tend to express a variety of sentiments in their posts, therefore these posts provide invaluable insight into how the users think </a:t>
            </a:r>
            <a:endParaRPr lang="en-US" dirty="0" smtClean="0">
              <a:solidFill>
                <a:schemeClr val="tx1"/>
              </a:solidFill>
            </a:endParaRPr>
          </a:p>
          <a:p>
            <a:endParaRPr lang="en-US" dirty="0">
              <a:solidFill>
                <a:schemeClr val="tx1"/>
              </a:solidFill>
            </a:endParaRPr>
          </a:p>
          <a:p>
            <a:r>
              <a:rPr lang="en-US" dirty="0" smtClean="0">
                <a:solidFill>
                  <a:schemeClr val="tx1"/>
                </a:solidFill>
              </a:rPr>
              <a:t>Companies conduct analysis on their customers posts to determine sentiment of their products</a:t>
            </a:r>
            <a:endParaRPr lang="en-US" dirty="0" smtClean="0">
              <a:solidFill>
                <a:schemeClr val="tx1"/>
              </a:solidFill>
            </a:endParaRPr>
          </a:p>
          <a:p>
            <a:endParaRPr lang="en-US" dirty="0"/>
          </a:p>
          <a:p>
            <a:endParaRPr lang="en-US" dirty="0"/>
          </a:p>
        </p:txBody>
      </p:sp>
    </p:spTree>
    <p:extLst>
      <p:ext uri="{BB962C8B-B14F-4D97-AF65-F5344CB8AC3E}">
        <p14:creationId xmlns:p14="http://schemas.microsoft.com/office/powerpoint/2010/main" val="36110427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989215"/>
          </a:xfrm>
        </p:spPr>
        <p:txBody>
          <a:bodyPr>
            <a:normAutofit/>
          </a:bodyPr>
          <a:lstStyle/>
          <a:p>
            <a:pPr algn="ctr"/>
            <a:r>
              <a:rPr lang="en-US" sz="4400" dirty="0" smtClean="0">
                <a:latin typeface="+mn-lt"/>
              </a:rPr>
              <a:t>Sentiment Analysis</a:t>
            </a:r>
            <a:endParaRPr lang="en-US" sz="4400" dirty="0">
              <a:latin typeface="+mn-lt"/>
            </a:endParaRPr>
          </a:p>
        </p:txBody>
      </p:sp>
      <p:sp>
        <p:nvSpPr>
          <p:cNvPr id="3" name="Content Placeholder 2"/>
          <p:cNvSpPr>
            <a:spLocks noGrp="1"/>
          </p:cNvSpPr>
          <p:nvPr>
            <p:ph idx="1"/>
          </p:nvPr>
        </p:nvSpPr>
        <p:spPr>
          <a:xfrm>
            <a:off x="1251678" y="1531087"/>
            <a:ext cx="10178322" cy="4348505"/>
          </a:xfrm>
        </p:spPr>
        <p:txBody>
          <a:bodyPr/>
          <a:lstStyle/>
          <a:p>
            <a:r>
              <a:rPr lang="en-US" dirty="0">
                <a:solidFill>
                  <a:schemeClr val="tx1"/>
                </a:solidFill>
              </a:rPr>
              <a:t>According to the Oxford dictionary, the definition for sentiment analysis is </a:t>
            </a:r>
            <a:r>
              <a:rPr lang="en-US" b="1" dirty="0">
                <a:solidFill>
                  <a:schemeClr val="tx1"/>
                </a:solidFill>
              </a:rPr>
              <a:t>the process of computationally identifying and </a:t>
            </a:r>
            <a:r>
              <a:rPr lang="en-US" b="1" dirty="0" smtClean="0">
                <a:solidFill>
                  <a:schemeClr val="tx1"/>
                </a:solidFill>
              </a:rPr>
              <a:t>categorizing </a:t>
            </a:r>
            <a:r>
              <a:rPr lang="en-US" b="1" dirty="0">
                <a:solidFill>
                  <a:schemeClr val="tx1"/>
                </a:solidFill>
              </a:rPr>
              <a:t>opinions expressed in a piece of text, especially in order to determine whether the writer's attitude towards a particular topic, product, etc. is positive, negative, or neutral</a:t>
            </a:r>
            <a:r>
              <a:rPr lang="en-US" b="1" dirty="0" smtClean="0">
                <a:solidFill>
                  <a:schemeClr val="tx1"/>
                </a:solidFill>
              </a:rPr>
              <a:t>.</a:t>
            </a:r>
          </a:p>
          <a:p>
            <a:endParaRPr lang="en-US" b="1" dirty="0">
              <a:solidFill>
                <a:schemeClr val="tx1"/>
              </a:solidFill>
            </a:endParaRPr>
          </a:p>
          <a:p>
            <a:r>
              <a:rPr lang="en-US" dirty="0" smtClean="0">
                <a:solidFill>
                  <a:schemeClr val="tx1"/>
                </a:solidFill>
              </a:rPr>
              <a:t>Sentiment </a:t>
            </a:r>
            <a:r>
              <a:rPr lang="en-US" dirty="0">
                <a:solidFill>
                  <a:schemeClr val="tx1"/>
                </a:solidFill>
              </a:rPr>
              <a:t>analysis </a:t>
            </a:r>
            <a:r>
              <a:rPr lang="en-US" dirty="0" smtClean="0">
                <a:solidFill>
                  <a:schemeClr val="tx1"/>
                </a:solidFill>
              </a:rPr>
              <a:t>can provide insights into </a:t>
            </a:r>
            <a:r>
              <a:rPr lang="en-US" dirty="0">
                <a:solidFill>
                  <a:schemeClr val="tx1"/>
                </a:solidFill>
              </a:rPr>
              <a:t>i</a:t>
            </a:r>
            <a:r>
              <a:rPr lang="en-US" dirty="0" smtClean="0">
                <a:solidFill>
                  <a:schemeClr val="tx1"/>
                </a:solidFill>
              </a:rPr>
              <a:t>mprove </a:t>
            </a:r>
            <a:r>
              <a:rPr lang="en-US" dirty="0">
                <a:solidFill>
                  <a:schemeClr val="tx1"/>
                </a:solidFill>
              </a:rPr>
              <a:t>product </a:t>
            </a:r>
            <a:r>
              <a:rPr lang="en-US" dirty="0" smtClean="0">
                <a:solidFill>
                  <a:schemeClr val="tx1"/>
                </a:solidFill>
              </a:rPr>
              <a:t>messaging, </a:t>
            </a:r>
            <a:r>
              <a:rPr lang="en-US" dirty="0">
                <a:solidFill>
                  <a:schemeClr val="tx1"/>
                </a:solidFill>
              </a:rPr>
              <a:t>d</a:t>
            </a:r>
            <a:r>
              <a:rPr lang="en-US" dirty="0" smtClean="0">
                <a:solidFill>
                  <a:schemeClr val="tx1"/>
                </a:solidFill>
              </a:rPr>
              <a:t>etermine </a:t>
            </a:r>
            <a:r>
              <a:rPr lang="en-US" dirty="0">
                <a:solidFill>
                  <a:schemeClr val="tx1"/>
                </a:solidFill>
              </a:rPr>
              <a:t>marketing </a:t>
            </a:r>
            <a:r>
              <a:rPr lang="en-US" dirty="0" smtClean="0">
                <a:solidFill>
                  <a:schemeClr val="tx1"/>
                </a:solidFill>
              </a:rPr>
              <a:t>strategy, </a:t>
            </a:r>
            <a:r>
              <a:rPr lang="en-US" dirty="0">
                <a:solidFill>
                  <a:schemeClr val="tx1"/>
                </a:solidFill>
              </a:rPr>
              <a:t>i</a:t>
            </a:r>
            <a:r>
              <a:rPr lang="en-US" dirty="0" smtClean="0">
                <a:solidFill>
                  <a:schemeClr val="tx1"/>
                </a:solidFill>
              </a:rPr>
              <a:t>mprove </a:t>
            </a:r>
            <a:r>
              <a:rPr lang="en-US" dirty="0">
                <a:solidFill>
                  <a:schemeClr val="tx1"/>
                </a:solidFill>
              </a:rPr>
              <a:t>customer </a:t>
            </a:r>
            <a:r>
              <a:rPr lang="en-US" dirty="0" smtClean="0">
                <a:solidFill>
                  <a:schemeClr val="tx1"/>
                </a:solidFill>
              </a:rPr>
              <a:t>service, etc.</a:t>
            </a:r>
          </a:p>
          <a:p>
            <a:endParaRPr lang="en-US" dirty="0">
              <a:solidFill>
                <a:schemeClr val="tx1"/>
              </a:solidFill>
            </a:endParaRPr>
          </a:p>
          <a:p>
            <a:endParaRPr lang="en-US" dirty="0">
              <a:solidFill>
                <a:schemeClr val="tx1"/>
              </a:solidFill>
            </a:endParaRPr>
          </a:p>
          <a:p>
            <a:endParaRPr lang="en-US" b="1" dirty="0" smtClean="0">
              <a:solidFill>
                <a:schemeClr val="tx1"/>
              </a:solidFill>
            </a:endParaRPr>
          </a:p>
          <a:p>
            <a:endParaRPr lang="en-US" b="1" dirty="0">
              <a:solidFill>
                <a:schemeClr val="tx1"/>
              </a:solidFill>
            </a:endParaRPr>
          </a:p>
          <a:p>
            <a:endParaRPr lang="en-US" dirty="0" smtClean="0">
              <a:solidFill>
                <a:schemeClr val="tx1"/>
              </a:solidFill>
            </a:endParaRPr>
          </a:p>
        </p:txBody>
      </p:sp>
      <p:sp>
        <p:nvSpPr>
          <p:cNvPr id="4" name="TextBox 3"/>
          <p:cNvSpPr txBox="1"/>
          <p:nvPr/>
        </p:nvSpPr>
        <p:spPr>
          <a:xfrm>
            <a:off x="1251678" y="6291076"/>
            <a:ext cx="9206688" cy="369332"/>
          </a:xfrm>
          <a:prstGeom prst="rect">
            <a:avLst/>
          </a:prstGeom>
          <a:noFill/>
        </p:spPr>
        <p:txBody>
          <a:bodyPr wrap="none" rtlCol="0">
            <a:spAutoFit/>
          </a:bodyPr>
          <a:lstStyle/>
          <a:p>
            <a:r>
              <a:rPr lang="en-US" dirty="0" smtClean="0"/>
              <a:t>Source</a:t>
            </a:r>
            <a:r>
              <a:rPr lang="en-US" dirty="0"/>
              <a:t>: https://</a:t>
            </a:r>
            <a:r>
              <a:rPr lang="en-US" dirty="0" err="1"/>
              <a:t>www.linkedin.com</a:t>
            </a:r>
            <a:r>
              <a:rPr lang="en-US" dirty="0"/>
              <a:t>/pulse/importance-sentiment-analysis-social-media-</a:t>
            </a:r>
            <a:r>
              <a:rPr lang="en-US" dirty="0" err="1"/>
              <a:t>christine</a:t>
            </a:r>
            <a:r>
              <a:rPr lang="en-US" dirty="0"/>
              <a:t>-day</a:t>
            </a:r>
          </a:p>
        </p:txBody>
      </p:sp>
    </p:spTree>
    <p:extLst>
      <p:ext uri="{BB962C8B-B14F-4D97-AF65-F5344CB8AC3E}">
        <p14:creationId xmlns:p14="http://schemas.microsoft.com/office/powerpoint/2010/main" val="104993993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extShape 1"/>
          <p:cNvSpPr txBox="1"/>
          <p:nvPr/>
        </p:nvSpPr>
        <p:spPr>
          <a:xfrm>
            <a:off x="838080" y="365040"/>
            <a:ext cx="10515240" cy="1325160"/>
          </a:xfrm>
          <a:prstGeom prst="rect">
            <a:avLst/>
          </a:prstGeom>
          <a:noFill/>
          <a:ln>
            <a:noFill/>
          </a:ln>
        </p:spPr>
        <p:txBody>
          <a:bodyPr anchor="ctr"/>
          <a:lstStyle/>
          <a:p>
            <a:pPr algn="ctr">
              <a:lnSpc>
                <a:spcPct val="100000"/>
              </a:lnSpc>
            </a:pPr>
            <a:r>
              <a:rPr lang="en-US" sz="4400" b="0" strike="noStrike" spc="-1" dirty="0">
                <a:solidFill>
                  <a:srgbClr val="000000"/>
                </a:solidFill>
                <a:uFill>
                  <a:solidFill>
                    <a:srgbClr val="FFFFFF"/>
                  </a:solidFill>
                </a:uFill>
              </a:rPr>
              <a:t>Previous Research</a:t>
            </a:r>
            <a:endParaRPr lang="en-US" sz="1800" b="0" strike="noStrike" spc="-1" dirty="0">
              <a:solidFill>
                <a:srgbClr val="000000"/>
              </a:solidFill>
              <a:uFill>
                <a:solidFill>
                  <a:srgbClr val="FFFFFF"/>
                </a:solidFill>
              </a:uFill>
            </a:endParaRPr>
          </a:p>
        </p:txBody>
      </p:sp>
      <p:graphicFrame>
        <p:nvGraphicFramePr>
          <p:cNvPr id="61" name="Table 2"/>
          <p:cNvGraphicFramePr/>
          <p:nvPr>
            <p:extLst>
              <p:ext uri="{D42A27DB-BD31-4B8C-83A1-F6EECF244321}">
                <p14:modId xmlns:p14="http://schemas.microsoft.com/office/powerpoint/2010/main" val="1902316839"/>
              </p:ext>
            </p:extLst>
          </p:nvPr>
        </p:nvGraphicFramePr>
        <p:xfrm>
          <a:off x="984383" y="2262600"/>
          <a:ext cx="10811377" cy="2693450"/>
        </p:xfrm>
        <a:graphic>
          <a:graphicData uri="http://schemas.openxmlformats.org/drawingml/2006/table">
            <a:tbl>
              <a:tblPr/>
              <a:tblGrid>
                <a:gridCol w="3953477">
                  <a:extLst>
                    <a:ext uri="{9D8B030D-6E8A-4147-A177-3AD203B41FA5}">
                      <a16:colId xmlns:a16="http://schemas.microsoft.com/office/drawing/2014/main" xmlns="" val="20000"/>
                    </a:ext>
                  </a:extLst>
                </a:gridCol>
                <a:gridCol w="1869305">
                  <a:extLst>
                    <a:ext uri="{9D8B030D-6E8A-4147-A177-3AD203B41FA5}">
                      <a16:colId xmlns:a16="http://schemas.microsoft.com/office/drawing/2014/main" xmlns="" val="20001"/>
                    </a:ext>
                  </a:extLst>
                </a:gridCol>
                <a:gridCol w="4988595">
                  <a:extLst>
                    <a:ext uri="{9D8B030D-6E8A-4147-A177-3AD203B41FA5}">
                      <a16:colId xmlns:a16="http://schemas.microsoft.com/office/drawing/2014/main" xmlns="" val="20002"/>
                    </a:ext>
                  </a:extLst>
                </a:gridCol>
              </a:tblGrid>
              <a:tr h="538548">
                <a:tc>
                  <a:txBody>
                    <a:bodyPr/>
                    <a:lstStyle/>
                    <a:p>
                      <a:pPr algn="ctr"/>
                      <a:r>
                        <a:rPr lang="en-US" sz="1800" b="1" strike="noStrike" spc="-1">
                          <a:solidFill>
                            <a:srgbClr val="000000"/>
                          </a:solidFill>
                          <a:uFill>
                            <a:solidFill>
                              <a:srgbClr val="FFFFFF"/>
                            </a:solidFill>
                          </a:uFill>
                          <a:latin typeface="Arial"/>
                        </a:rPr>
                        <a:t>Data Set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a:lstStyle/>
                    <a:p>
                      <a:pPr algn="ctr"/>
                      <a:r>
                        <a:rPr lang="en-US" sz="1800" b="1" strike="noStrike" spc="-1">
                          <a:solidFill>
                            <a:srgbClr val="000000"/>
                          </a:solidFill>
                          <a:uFill>
                            <a:solidFill>
                              <a:srgbClr val="FFFFFF"/>
                            </a:solidFill>
                          </a:uFill>
                          <a:latin typeface="Arial"/>
                        </a:rPr>
                        <a:t>Accuracy</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a:lstStyle/>
                    <a:p>
                      <a:pPr algn="ctr"/>
                      <a:r>
                        <a:rPr lang="en-US" sz="1800" b="1" strike="noStrike" spc="-1">
                          <a:solidFill>
                            <a:srgbClr val="000000"/>
                          </a:solidFill>
                          <a:uFill>
                            <a:solidFill>
                              <a:srgbClr val="FFFFFF"/>
                            </a:solidFill>
                          </a:uFill>
                          <a:latin typeface="Arial"/>
                        </a:rPr>
                        <a:t>Authors</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extLst>
                  <a:ext uri="{0D108BD9-81ED-4DB2-BD59-A6C34878D82A}">
                    <a16:rowId xmlns:a16="http://schemas.microsoft.com/office/drawing/2014/main" xmlns="" val="10000"/>
                  </a:ext>
                </a:extLst>
              </a:tr>
              <a:tr h="538548">
                <a:tc>
                  <a:txBody>
                    <a:bodyPr/>
                    <a:lstStyle/>
                    <a:p>
                      <a:pPr algn="ctr"/>
                      <a:r>
                        <a:rPr lang="en-US" sz="1800" b="0" strike="noStrike" spc="-1">
                          <a:solidFill>
                            <a:srgbClr val="000000"/>
                          </a:solidFill>
                          <a:uFill>
                            <a:solidFill>
                              <a:srgbClr val="FFFFFF"/>
                            </a:solidFill>
                          </a:uFill>
                          <a:latin typeface="Arial"/>
                        </a:rPr>
                        <a:t>IMDB Movie Reviews</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a:lstStyle/>
                    <a:p>
                      <a:pPr algn="ctr"/>
                      <a:r>
                        <a:rPr lang="en-US" sz="1800" b="0" strike="noStrike" spc="-1">
                          <a:solidFill>
                            <a:srgbClr val="000000"/>
                          </a:solidFill>
                          <a:uFill>
                            <a:solidFill>
                              <a:srgbClr val="FFFFFF"/>
                            </a:solidFill>
                          </a:uFill>
                          <a:latin typeface="Arial"/>
                        </a:rPr>
                        <a:t>86.40%</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a:lstStyle/>
                    <a:p>
                      <a:pPr algn="ctr"/>
                      <a:r>
                        <a:rPr lang="en-US" sz="1800" b="0" strike="noStrike" spc="-1">
                          <a:solidFill>
                            <a:srgbClr val="000000"/>
                          </a:solidFill>
                          <a:uFill>
                            <a:solidFill>
                              <a:srgbClr val="FFFFFF"/>
                            </a:solidFill>
                          </a:uFill>
                          <a:latin typeface="Arial"/>
                        </a:rPr>
                        <a:t>Pang, Lee</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extLst>
                  <a:ext uri="{0D108BD9-81ED-4DB2-BD59-A6C34878D82A}">
                    <a16:rowId xmlns:a16="http://schemas.microsoft.com/office/drawing/2014/main" xmlns="" val="10001"/>
                  </a:ext>
                </a:extLst>
              </a:tr>
              <a:tr h="538548">
                <a:tc>
                  <a:txBody>
                    <a:bodyPr/>
                    <a:lstStyle/>
                    <a:p>
                      <a:pPr algn="ctr"/>
                      <a:r>
                        <a:rPr lang="en-US" sz="1800" b="0" strike="noStrike" spc="-1">
                          <a:solidFill>
                            <a:srgbClr val="000000"/>
                          </a:solidFill>
                          <a:uFill>
                            <a:solidFill>
                              <a:srgbClr val="FFFFFF"/>
                            </a:solidFill>
                          </a:uFill>
                          <a:latin typeface="Arial"/>
                        </a:rPr>
                        <a:t>IMDB Movie Reviews</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a:lstStyle/>
                    <a:p>
                      <a:pPr algn="ctr"/>
                      <a:r>
                        <a:rPr lang="en-US" sz="1800" b="0" strike="noStrike" spc="-1">
                          <a:solidFill>
                            <a:srgbClr val="000000"/>
                          </a:solidFill>
                          <a:uFill>
                            <a:solidFill>
                              <a:srgbClr val="FFFFFF"/>
                            </a:solidFill>
                          </a:uFill>
                          <a:latin typeface="Arial"/>
                        </a:rPr>
                        <a:t>88.90%</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a:lstStyle/>
                    <a:p>
                      <a:pPr algn="ctr"/>
                      <a:r>
                        <a:rPr lang="en-US" sz="1800" b="0" strike="noStrike" spc="-1" dirty="0" smtClean="0">
                          <a:solidFill>
                            <a:srgbClr val="000000"/>
                          </a:solidFill>
                          <a:uFill>
                            <a:solidFill>
                              <a:srgbClr val="FFFFFF"/>
                            </a:solidFill>
                          </a:uFill>
                          <a:latin typeface="Arial"/>
                        </a:rPr>
                        <a:t>Maas</a:t>
                      </a:r>
                      <a:r>
                        <a:rPr lang="en-US" sz="1800" b="0" strike="noStrike" spc="-1" dirty="0">
                          <a:solidFill>
                            <a:srgbClr val="000000"/>
                          </a:solidFill>
                          <a:uFill>
                            <a:solidFill>
                              <a:srgbClr val="FFFFFF"/>
                            </a:solidFill>
                          </a:uFill>
                          <a:latin typeface="Arial"/>
                        </a:rPr>
                        <a:t>, Daly, Pham, Huang, Ng, Potts</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extLst>
                  <a:ext uri="{0D108BD9-81ED-4DB2-BD59-A6C34878D82A}">
                    <a16:rowId xmlns:a16="http://schemas.microsoft.com/office/drawing/2014/main" xmlns="" val="10002"/>
                  </a:ext>
                </a:extLst>
              </a:tr>
              <a:tr h="538548">
                <a:tc>
                  <a:txBody>
                    <a:bodyPr/>
                    <a:lstStyle/>
                    <a:p>
                      <a:pPr algn="ctr"/>
                      <a:r>
                        <a:rPr lang="en-US" sz="1800" b="0" strike="noStrike" spc="-1">
                          <a:solidFill>
                            <a:srgbClr val="000000"/>
                          </a:solidFill>
                          <a:uFill>
                            <a:solidFill>
                              <a:srgbClr val="FFFFFF"/>
                            </a:solidFill>
                          </a:uFill>
                          <a:latin typeface="Arial"/>
                        </a:rPr>
                        <a:t>Twitter</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a:lstStyle/>
                    <a:p>
                      <a:pPr algn="ctr"/>
                      <a:r>
                        <a:rPr lang="en-US" sz="1800" b="0" strike="noStrike" spc="-1">
                          <a:solidFill>
                            <a:srgbClr val="000000"/>
                          </a:solidFill>
                          <a:uFill>
                            <a:solidFill>
                              <a:srgbClr val="FFFFFF"/>
                            </a:solidFill>
                          </a:uFill>
                          <a:latin typeface="Arial"/>
                        </a:rPr>
                        <a:t>82.20%</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a:lstStyle/>
                    <a:p>
                      <a:pPr algn="ctr"/>
                      <a:r>
                        <a:rPr lang="en-US" sz="1800" b="0" strike="noStrike" spc="-1">
                          <a:solidFill>
                            <a:srgbClr val="000000"/>
                          </a:solidFill>
                          <a:uFill>
                            <a:solidFill>
                              <a:srgbClr val="FFFFFF"/>
                            </a:solidFill>
                          </a:uFill>
                          <a:latin typeface="Arial"/>
                        </a:rPr>
                        <a:t>Go, Bhayani, Huang</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extLst>
                  <a:ext uri="{0D108BD9-81ED-4DB2-BD59-A6C34878D82A}">
                    <a16:rowId xmlns:a16="http://schemas.microsoft.com/office/drawing/2014/main" xmlns="" val="10003"/>
                  </a:ext>
                </a:extLst>
              </a:tr>
              <a:tr h="539258">
                <a:tc>
                  <a:txBody>
                    <a:bodyPr/>
                    <a:lstStyle/>
                    <a:p>
                      <a:pPr algn="ctr"/>
                      <a:r>
                        <a:rPr lang="en-US" sz="1800" b="0" strike="noStrike" spc="-1">
                          <a:solidFill>
                            <a:srgbClr val="000000"/>
                          </a:solidFill>
                          <a:uFill>
                            <a:solidFill>
                              <a:srgbClr val="FFFFFF"/>
                            </a:solidFill>
                          </a:uFill>
                          <a:latin typeface="Arial"/>
                        </a:rPr>
                        <a:t>Twitter</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a:lstStyle/>
                    <a:p>
                      <a:pPr algn="ctr"/>
                      <a:r>
                        <a:rPr lang="en-US" sz="1800" b="0" strike="noStrike" spc="-1">
                          <a:solidFill>
                            <a:srgbClr val="000000"/>
                          </a:solidFill>
                          <a:uFill>
                            <a:solidFill>
                              <a:srgbClr val="FFFFFF"/>
                            </a:solidFill>
                          </a:uFill>
                          <a:latin typeface="Arial"/>
                        </a:rPr>
                        <a:t>75.00%</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tc>
                  <a:txBody>
                    <a:bodyPr/>
                    <a:lstStyle/>
                    <a:p>
                      <a:pPr algn="ctr"/>
                      <a:r>
                        <a:rPr lang="en-US" sz="1800" b="0" strike="noStrike" spc="-1" dirty="0" err="1">
                          <a:solidFill>
                            <a:srgbClr val="000000"/>
                          </a:solidFill>
                          <a:uFill>
                            <a:solidFill>
                              <a:srgbClr val="FFFFFF"/>
                            </a:solidFill>
                          </a:uFill>
                          <a:latin typeface="Arial"/>
                        </a:rPr>
                        <a:t>Kouloumpis</a:t>
                      </a:r>
                      <a:r>
                        <a:rPr lang="en-US" sz="1800" b="0" strike="noStrike" spc="-1" dirty="0">
                          <a:solidFill>
                            <a:srgbClr val="000000"/>
                          </a:solidFill>
                          <a:uFill>
                            <a:solidFill>
                              <a:srgbClr val="FFFFFF"/>
                            </a:solidFill>
                          </a:uFill>
                          <a:latin typeface="Arial"/>
                        </a:rPr>
                        <a:t>, Wilson, Moore</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EEEEE"/>
                    </a:solidFill>
                  </a:tcPr>
                </a:tc>
                <a:extLst>
                  <a:ext uri="{0D108BD9-81ED-4DB2-BD59-A6C34878D82A}">
                    <a16:rowId xmlns:a16="http://schemas.microsoft.com/office/drawing/2014/main" xmlns="" val="10004"/>
                  </a:ext>
                </a:extLst>
              </a:tr>
            </a:tbl>
          </a:graphicData>
        </a:graphic>
      </p:graphicFrame>
      <p:sp>
        <p:nvSpPr>
          <p:cNvPr id="62" name="TextShape 3"/>
          <p:cNvSpPr txBox="1"/>
          <p:nvPr/>
        </p:nvSpPr>
        <p:spPr>
          <a:xfrm>
            <a:off x="984382" y="6264720"/>
            <a:ext cx="10994257" cy="684720"/>
          </a:xfrm>
          <a:prstGeom prst="rect">
            <a:avLst/>
          </a:prstGeom>
          <a:noFill/>
          <a:ln>
            <a:noFill/>
          </a:ln>
        </p:spPr>
        <p:txBody>
          <a:bodyPr lIns="90000" tIns="45000" rIns="90000" bIns="45000"/>
          <a:lstStyle/>
          <a:p>
            <a:r>
              <a:rPr lang="en-US" sz="800" b="0" strike="noStrike" spc="-1" dirty="0">
                <a:solidFill>
                  <a:srgbClr val="000000"/>
                </a:solidFill>
                <a:uFill>
                  <a:solidFill>
                    <a:srgbClr val="FFFFFF"/>
                  </a:solidFill>
                </a:uFill>
                <a:latin typeface="Calibri"/>
              </a:rPr>
              <a:t>Sources: Pang, B., and Lee, L. 2008. Opinion mining and </a:t>
            </a:r>
            <a:r>
              <a:rPr lang="en-US" sz="800" b="0" strike="noStrike" spc="-1" dirty="0" err="1">
                <a:solidFill>
                  <a:srgbClr val="000000"/>
                </a:solidFill>
                <a:uFill>
                  <a:solidFill>
                    <a:srgbClr val="FFFFFF"/>
                  </a:solidFill>
                </a:uFill>
                <a:latin typeface="Calibri"/>
              </a:rPr>
              <a:t>sentimentanalysis</a:t>
            </a:r>
            <a:r>
              <a:rPr lang="en-US" sz="800" b="0" strike="noStrike" spc="-1" dirty="0">
                <a:solidFill>
                  <a:srgbClr val="000000"/>
                </a:solidFill>
                <a:uFill>
                  <a:solidFill>
                    <a:srgbClr val="FFFFFF"/>
                  </a:solidFill>
                </a:uFill>
                <a:latin typeface="Calibri"/>
              </a:rPr>
              <a:t>. Foundations and Trends in Information Retrieval2(1-2):1–135. </a:t>
            </a:r>
            <a:r>
              <a:rPr lang="en-US" sz="800" b="0" strike="noStrike" spc="-1" dirty="0">
                <a:solidFill>
                  <a:srgbClr val="333333"/>
                </a:solidFill>
                <a:uFill>
                  <a:solidFill>
                    <a:srgbClr val="FFFFFF"/>
                  </a:solidFill>
                </a:uFill>
                <a:latin typeface="Open Sans;sans-serif"/>
              </a:rPr>
              <a:t>Maas, A., Daly, R., </a:t>
            </a:r>
            <a:r>
              <a:rPr lang="en-US" sz="800" b="0" strike="noStrike" spc="-1" dirty="0">
                <a:solidFill>
                  <a:srgbClr val="333333"/>
                </a:solidFill>
                <a:uFill>
                  <a:solidFill>
                    <a:srgbClr val="FFFFFF"/>
                  </a:solidFill>
                </a:uFill>
                <a:latin typeface="Liberation Sans;Arial"/>
              </a:rPr>
              <a:t>Pham</a:t>
            </a:r>
            <a:r>
              <a:rPr lang="en-US" sz="800" b="0" strike="noStrike" spc="-1" dirty="0">
                <a:solidFill>
                  <a:srgbClr val="333333"/>
                </a:solidFill>
                <a:uFill>
                  <a:solidFill>
                    <a:srgbClr val="FFFFFF"/>
                  </a:solidFill>
                </a:uFill>
                <a:latin typeface="Open Sans;sans-serif"/>
              </a:rPr>
              <a:t>, P., &amp; Huang, D. (</a:t>
            </a:r>
            <a:r>
              <a:rPr lang="en-US" sz="800" b="0" strike="noStrike" spc="-1" dirty="0" err="1">
                <a:solidFill>
                  <a:srgbClr val="333333"/>
                </a:solidFill>
                <a:uFill>
                  <a:solidFill>
                    <a:srgbClr val="FFFFFF"/>
                  </a:solidFill>
                </a:uFill>
                <a:latin typeface="Open Sans;sans-serif"/>
              </a:rPr>
              <a:t>n.d.</a:t>
            </a:r>
            <a:r>
              <a:rPr lang="en-US" sz="800" b="0" strike="noStrike" spc="-1" dirty="0">
                <a:solidFill>
                  <a:srgbClr val="333333"/>
                </a:solidFill>
                <a:uFill>
                  <a:solidFill>
                    <a:srgbClr val="FFFFFF"/>
                  </a:solidFill>
                </a:uFill>
                <a:latin typeface="Open Sans;sans-serif"/>
              </a:rPr>
              <a:t>). Learning Word Vectors for Sentiment </a:t>
            </a:r>
            <a:r>
              <a:rPr lang="en-US" sz="800" b="0" strike="noStrike" spc="-1" dirty="0" err="1">
                <a:solidFill>
                  <a:srgbClr val="333333"/>
                </a:solidFill>
                <a:uFill>
                  <a:solidFill>
                    <a:srgbClr val="FFFFFF"/>
                  </a:solidFill>
                </a:uFill>
                <a:latin typeface="Open Sans;sans-serif"/>
              </a:rPr>
              <a:t>Analysis.Proceeding</a:t>
            </a:r>
            <a:r>
              <a:rPr lang="en-US" sz="800" b="0" strike="noStrike" spc="-1" dirty="0">
                <a:solidFill>
                  <a:srgbClr val="333333"/>
                </a:solidFill>
                <a:uFill>
                  <a:solidFill>
                    <a:srgbClr val="FFFFFF"/>
                  </a:solidFill>
                </a:uFill>
                <a:latin typeface="Open Sans;sans-serif"/>
              </a:rPr>
              <a:t> HLT '11 Proceedings of the 49th Annual Meeting of the Association for Computational Linguistics: Human Language Technologies,</a:t>
            </a:r>
            <a:r>
              <a:rPr lang="en-US" sz="800" b="0" strike="noStrike" spc="-1" dirty="0">
                <a:solidFill>
                  <a:srgbClr val="333333"/>
                </a:solidFill>
                <a:uFill>
                  <a:solidFill>
                    <a:srgbClr val="FFFFFF"/>
                  </a:solidFill>
                </a:uFill>
                <a:latin typeface="Calibri"/>
              </a:rPr>
              <a:t> </a:t>
            </a:r>
            <a:r>
              <a:rPr lang="en-US" sz="800" b="0" strike="noStrike" spc="-1" dirty="0">
                <a:solidFill>
                  <a:srgbClr val="333333"/>
                </a:solidFill>
                <a:uFill>
                  <a:solidFill>
                    <a:srgbClr val="FFFFFF"/>
                  </a:solidFill>
                </a:uFill>
                <a:latin typeface="Open Sans;sans-serif"/>
              </a:rPr>
              <a:t>142-150.</a:t>
            </a:r>
            <a:r>
              <a:rPr lang="en-US" sz="800" b="0" strike="noStrike" spc="-1" dirty="0">
                <a:solidFill>
                  <a:srgbClr val="333333"/>
                </a:solidFill>
                <a:uFill>
                  <a:solidFill>
                    <a:srgbClr val="FFFFFF"/>
                  </a:solidFill>
                </a:uFill>
                <a:latin typeface="Open Sans;sans-serif"/>
                <a:ea typeface="Noto Sans CJK SC Regular"/>
              </a:rPr>
              <a:t>Go, Alec, </a:t>
            </a:r>
            <a:r>
              <a:rPr lang="en-US" sz="800" b="0" strike="noStrike" spc="-1" dirty="0" err="1">
                <a:solidFill>
                  <a:srgbClr val="333333"/>
                </a:solidFill>
                <a:uFill>
                  <a:solidFill>
                    <a:srgbClr val="FFFFFF"/>
                  </a:solidFill>
                </a:uFill>
                <a:latin typeface="Open Sans;sans-serif"/>
                <a:ea typeface="Noto Sans CJK SC Regular"/>
              </a:rPr>
              <a:t>Richa</a:t>
            </a:r>
            <a:r>
              <a:rPr lang="en-US" sz="800" b="0" strike="noStrike" spc="-1" dirty="0">
                <a:solidFill>
                  <a:srgbClr val="333333"/>
                </a:solidFill>
                <a:uFill>
                  <a:solidFill>
                    <a:srgbClr val="FFFFFF"/>
                  </a:solidFill>
                </a:uFill>
                <a:latin typeface="Open Sans;sans-serif"/>
                <a:ea typeface="Noto Sans CJK SC Regular"/>
              </a:rPr>
              <a:t> </a:t>
            </a:r>
            <a:r>
              <a:rPr lang="en-US" sz="800" b="0" strike="noStrike" spc="-1" dirty="0" err="1">
                <a:solidFill>
                  <a:srgbClr val="333333"/>
                </a:solidFill>
                <a:uFill>
                  <a:solidFill>
                    <a:srgbClr val="FFFFFF"/>
                  </a:solidFill>
                </a:uFill>
                <a:latin typeface="Open Sans;sans-serif"/>
                <a:ea typeface="Noto Sans CJK SC Regular"/>
              </a:rPr>
              <a:t>Bhayani</a:t>
            </a:r>
            <a:r>
              <a:rPr lang="en-US" sz="800" b="0" strike="noStrike" spc="-1" dirty="0">
                <a:solidFill>
                  <a:srgbClr val="333333"/>
                </a:solidFill>
                <a:uFill>
                  <a:solidFill>
                    <a:srgbClr val="FFFFFF"/>
                  </a:solidFill>
                </a:uFill>
                <a:latin typeface="Open Sans;sans-serif"/>
                <a:ea typeface="Noto Sans CJK SC Regular"/>
              </a:rPr>
              <a:t>, and Lei Huang. "Twitter sentiment classification using distant supervision." </a:t>
            </a:r>
            <a:r>
              <a:rPr lang="en-US" sz="800" b="0" strike="noStrike" spc="-1" dirty="0">
                <a:solidFill>
                  <a:srgbClr val="222222"/>
                </a:solidFill>
                <a:uFill>
                  <a:solidFill>
                    <a:srgbClr val="FFFFFF"/>
                  </a:solidFill>
                </a:uFill>
                <a:latin typeface="Liberation Sans;Arial"/>
                <a:ea typeface="Noto Sans CJK SC Regular"/>
              </a:rPr>
              <a:t>CS224N. Project Report, Stanford</a:t>
            </a:r>
            <a:r>
              <a:rPr lang="en-US" sz="800" b="0" strike="noStrike" spc="-1" dirty="0">
                <a:solidFill>
                  <a:srgbClr val="333333"/>
                </a:solidFill>
                <a:uFill>
                  <a:solidFill>
                    <a:srgbClr val="FFFFFF"/>
                  </a:solidFill>
                </a:uFill>
                <a:latin typeface="Open Sans;sans-serif"/>
                <a:ea typeface="Noto Sans CJK SC Regular"/>
              </a:rPr>
              <a:t> 1 (2009): 12. </a:t>
            </a:r>
            <a:r>
              <a:rPr lang="en-US" sz="800" b="0" strike="noStrike" spc="-1" dirty="0" err="1">
                <a:solidFill>
                  <a:srgbClr val="333333"/>
                </a:solidFill>
                <a:uFill>
                  <a:solidFill>
                    <a:srgbClr val="FFFFFF"/>
                  </a:solidFill>
                </a:uFill>
                <a:latin typeface="Open Sans;sans-serif"/>
                <a:ea typeface="Noto Sans CJK SC Regular"/>
              </a:rPr>
              <a:t>Kouloumpis</a:t>
            </a:r>
            <a:r>
              <a:rPr lang="en-US" sz="800" b="0" strike="noStrike" spc="-1" dirty="0">
                <a:solidFill>
                  <a:srgbClr val="333333"/>
                </a:solidFill>
                <a:uFill>
                  <a:solidFill>
                    <a:srgbClr val="FFFFFF"/>
                  </a:solidFill>
                </a:uFill>
                <a:latin typeface="Open Sans;sans-serif"/>
                <a:ea typeface="Noto Sans CJK SC Regular"/>
              </a:rPr>
              <a:t>, </a:t>
            </a:r>
            <a:r>
              <a:rPr lang="en-US" sz="800" b="0" strike="noStrike" spc="-1" dirty="0" err="1">
                <a:solidFill>
                  <a:srgbClr val="333333"/>
                </a:solidFill>
                <a:uFill>
                  <a:solidFill>
                    <a:srgbClr val="FFFFFF"/>
                  </a:solidFill>
                </a:uFill>
                <a:latin typeface="Open Sans;sans-serif"/>
                <a:ea typeface="Noto Sans CJK SC Regular"/>
              </a:rPr>
              <a:t>Efthymios</a:t>
            </a:r>
            <a:r>
              <a:rPr lang="en-US" sz="800" b="0" strike="noStrike" spc="-1" dirty="0">
                <a:solidFill>
                  <a:srgbClr val="333333"/>
                </a:solidFill>
                <a:uFill>
                  <a:solidFill>
                    <a:srgbClr val="FFFFFF"/>
                  </a:solidFill>
                </a:uFill>
                <a:latin typeface="Open Sans;sans-serif"/>
                <a:ea typeface="Noto Sans CJK SC Regular"/>
              </a:rPr>
              <a:t>, Theresa Wilson, and Johanna Moore. Twitter Sentiment Analysis: The Good the Bad and the OMG! in Proceedings of the Fifth International AAAI Conference on Weblogs and Social Media (ICWSM-2011). 2011. </a:t>
            </a:r>
            <a:r>
              <a:rPr lang="en-US" sz="800" b="0" strike="noStrike" spc="-1" dirty="0">
                <a:solidFill>
                  <a:srgbClr val="333333"/>
                </a:solidFill>
                <a:uFill>
                  <a:solidFill>
                    <a:srgbClr val="FFFFFF"/>
                  </a:solidFill>
                </a:uFill>
                <a:latin typeface="Open Sans;sans-serif"/>
              </a:rPr>
              <a:t>	</a:t>
            </a:r>
            <a:endParaRPr lang="en-US" sz="800" b="0" strike="noStrike" spc="-1" dirty="0">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Shape 1"/>
          <p:cNvSpPr txBox="1"/>
          <p:nvPr/>
        </p:nvSpPr>
        <p:spPr>
          <a:xfrm>
            <a:off x="838080" y="365040"/>
            <a:ext cx="10515240" cy="1325160"/>
          </a:xfrm>
          <a:prstGeom prst="rect">
            <a:avLst/>
          </a:prstGeom>
          <a:noFill/>
          <a:ln>
            <a:noFill/>
          </a:ln>
        </p:spPr>
        <p:txBody>
          <a:bodyPr anchor="ctr"/>
          <a:lstStyle/>
          <a:p>
            <a:pPr algn="ctr">
              <a:lnSpc>
                <a:spcPct val="100000"/>
              </a:lnSpc>
            </a:pPr>
            <a:r>
              <a:rPr lang="en-US" sz="4400" b="0" strike="noStrike" spc="-1" dirty="0" err="1">
                <a:solidFill>
                  <a:srgbClr val="000000"/>
                </a:solidFill>
                <a:uFill>
                  <a:solidFill>
                    <a:srgbClr val="FFFFFF"/>
                  </a:solidFill>
                </a:uFill>
              </a:rPr>
              <a:t>Kaggle</a:t>
            </a:r>
            <a:r>
              <a:rPr lang="en-US" sz="4400" b="0" strike="noStrike" spc="-1" dirty="0">
                <a:solidFill>
                  <a:srgbClr val="000000"/>
                </a:solidFill>
                <a:uFill>
                  <a:solidFill>
                    <a:srgbClr val="FFFFFF"/>
                  </a:solidFill>
                </a:uFill>
              </a:rPr>
              <a:t> Dataset </a:t>
            </a:r>
            <a:endParaRPr lang="en-US" sz="1800" b="0" strike="noStrike" spc="-1" dirty="0">
              <a:solidFill>
                <a:srgbClr val="000000"/>
              </a:solidFill>
              <a:uFill>
                <a:solidFill>
                  <a:srgbClr val="FFFFFF"/>
                </a:solidFill>
              </a:uFill>
            </a:endParaRPr>
          </a:p>
        </p:txBody>
      </p:sp>
      <p:pic>
        <p:nvPicPr>
          <p:cNvPr id="45" name="Content Placeholder 3"/>
          <p:cNvPicPr/>
          <p:nvPr/>
        </p:nvPicPr>
        <p:blipFill>
          <a:blip r:embed="rId3"/>
          <a:stretch/>
        </p:blipFill>
        <p:spPr>
          <a:xfrm>
            <a:off x="1002672" y="1963008"/>
            <a:ext cx="10515240" cy="2832840"/>
          </a:xfrm>
          <a:prstGeom prst="rect">
            <a:avLst/>
          </a:prstGeom>
          <a:ln>
            <a:noFill/>
          </a:ln>
        </p:spPr>
      </p:pic>
      <p:sp>
        <p:nvSpPr>
          <p:cNvPr id="46" name="CustomShape 2"/>
          <p:cNvSpPr/>
          <p:nvPr/>
        </p:nvSpPr>
        <p:spPr>
          <a:xfrm>
            <a:off x="635760" y="6448320"/>
            <a:ext cx="245340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dirty="0" smtClean="0">
                <a:solidFill>
                  <a:srgbClr val="000000"/>
                </a:solidFill>
                <a:uFill>
                  <a:solidFill>
                    <a:srgbClr val="FFFFFF"/>
                  </a:solidFill>
                </a:uFill>
                <a:latin typeface="Calibri"/>
              </a:rPr>
              <a:t>   Source</a:t>
            </a:r>
            <a:r>
              <a:rPr lang="en-US" sz="1800" b="0" strike="noStrike" spc="-1" dirty="0">
                <a:solidFill>
                  <a:srgbClr val="000000"/>
                </a:solidFill>
                <a:uFill>
                  <a:solidFill>
                    <a:srgbClr val="FFFFFF"/>
                  </a:solidFill>
                </a:uFill>
                <a:latin typeface="Calibri"/>
              </a:rPr>
              <a:t>: Kaggle.com</a:t>
            </a:r>
            <a:endParaRPr lang="en-US" sz="1800" b="0" strike="noStrike" spc="-1" dirty="0">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659606"/>
          </a:xfrm>
        </p:spPr>
        <p:txBody>
          <a:bodyPr>
            <a:normAutofit fontScale="90000"/>
          </a:bodyPr>
          <a:lstStyle/>
          <a:p>
            <a:pPr algn="ctr"/>
            <a:r>
              <a:rPr lang="en-US" sz="4400" dirty="0" smtClean="0">
                <a:latin typeface="+mn-lt"/>
              </a:rPr>
              <a:t>Methodology</a:t>
            </a:r>
            <a:endParaRPr lang="en-US" sz="4400" dirty="0">
              <a:latin typeface="+mn-lt"/>
            </a:endParaRPr>
          </a:p>
        </p:txBody>
      </p:sp>
      <p:sp>
        <p:nvSpPr>
          <p:cNvPr id="3" name="Content Placeholder 2"/>
          <p:cNvSpPr>
            <a:spLocks noGrp="1"/>
          </p:cNvSpPr>
          <p:nvPr>
            <p:ph idx="1"/>
          </p:nvPr>
        </p:nvSpPr>
        <p:spPr>
          <a:xfrm>
            <a:off x="1251678" y="1360967"/>
            <a:ext cx="10178322" cy="4518625"/>
          </a:xfrm>
        </p:spPr>
        <p:txBody>
          <a:bodyPr/>
          <a:lstStyle/>
          <a:p>
            <a:r>
              <a:rPr lang="en-US" dirty="0">
                <a:solidFill>
                  <a:schemeClr val="tx1"/>
                </a:solidFill>
              </a:rPr>
              <a:t>Dataset </a:t>
            </a:r>
            <a:r>
              <a:rPr lang="en-US" dirty="0" smtClean="0">
                <a:solidFill>
                  <a:schemeClr val="tx1"/>
                </a:solidFill>
              </a:rPr>
              <a:t>training </a:t>
            </a:r>
            <a:r>
              <a:rPr lang="en-US" dirty="0">
                <a:solidFill>
                  <a:schemeClr val="tx1"/>
                </a:solidFill>
              </a:rPr>
              <a:t>and testing split 70/30</a:t>
            </a:r>
          </a:p>
          <a:p>
            <a:r>
              <a:rPr lang="en-US" dirty="0" smtClean="0">
                <a:solidFill>
                  <a:schemeClr val="tx1"/>
                </a:solidFill>
              </a:rPr>
              <a:t>Pre-processed</a:t>
            </a:r>
            <a:r>
              <a:rPr lang="en-US" dirty="0" smtClean="0">
                <a:solidFill>
                  <a:schemeClr val="tx1"/>
                </a:solidFill>
              </a:rPr>
              <a:t> </a:t>
            </a:r>
            <a:r>
              <a:rPr lang="en-US" dirty="0">
                <a:solidFill>
                  <a:schemeClr val="tx1"/>
                </a:solidFill>
              </a:rPr>
              <a:t>data by removing HTML links, tokenizing words in the tweet and making all characters lowercase</a:t>
            </a:r>
          </a:p>
          <a:p>
            <a:r>
              <a:rPr lang="en-US" dirty="0">
                <a:solidFill>
                  <a:schemeClr val="tx1"/>
                </a:solidFill>
              </a:rPr>
              <a:t>Created 300-dimentional vectors using arrays</a:t>
            </a:r>
          </a:p>
          <a:p>
            <a:r>
              <a:rPr lang="en-US" dirty="0" smtClean="0">
                <a:solidFill>
                  <a:schemeClr val="tx1"/>
                </a:solidFill>
              </a:rPr>
              <a:t>Scaled vectors in order to feed into classifier</a:t>
            </a:r>
          </a:p>
          <a:p>
            <a:r>
              <a:rPr lang="en-US" dirty="0" smtClean="0">
                <a:solidFill>
                  <a:schemeClr val="tx1"/>
                </a:solidFill>
              </a:rPr>
              <a:t>Trained two </a:t>
            </a:r>
            <a:r>
              <a:rPr lang="en-US" dirty="0" smtClean="0">
                <a:solidFill>
                  <a:schemeClr val="tx1"/>
                </a:solidFill>
              </a:rPr>
              <a:t>word</a:t>
            </a:r>
            <a:r>
              <a:rPr lang="en-US" dirty="0" smtClean="0">
                <a:solidFill>
                  <a:schemeClr val="tx1"/>
                </a:solidFill>
              </a:rPr>
              <a:t>2vec models, </a:t>
            </a:r>
            <a:r>
              <a:rPr lang="en-US" dirty="0" smtClean="0">
                <a:solidFill>
                  <a:schemeClr val="tx1"/>
                </a:solidFill>
              </a:rPr>
              <a:t>Skip-Gram and Continuous Bag-of-Words</a:t>
            </a:r>
            <a:endParaRPr lang="en-US" dirty="0" smtClean="0">
              <a:solidFill>
                <a:schemeClr val="tx1"/>
              </a:solidFill>
            </a:endParaRPr>
          </a:p>
          <a:p>
            <a:endParaRPr lang="en-US" dirty="0">
              <a:solidFill>
                <a:schemeClr val="tx1"/>
              </a:solidFill>
            </a:endParaRP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4549" y="4209310"/>
            <a:ext cx="8737600" cy="863600"/>
          </a:xfrm>
          <a:prstGeom prst="rect">
            <a:avLst/>
          </a:prstGeom>
        </p:spPr>
      </p:pic>
    </p:spTree>
    <p:extLst>
      <p:ext uri="{BB962C8B-B14F-4D97-AF65-F5344CB8AC3E}">
        <p14:creationId xmlns:p14="http://schemas.microsoft.com/office/powerpoint/2010/main" val="202894228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TextShape 1"/>
          <p:cNvSpPr txBox="1"/>
          <p:nvPr/>
        </p:nvSpPr>
        <p:spPr>
          <a:xfrm>
            <a:off x="838080" y="365040"/>
            <a:ext cx="10515240" cy="1325160"/>
          </a:xfrm>
          <a:prstGeom prst="rect">
            <a:avLst/>
          </a:prstGeom>
          <a:noFill/>
          <a:ln>
            <a:noFill/>
          </a:ln>
        </p:spPr>
        <p:txBody>
          <a:bodyPr anchor="ctr"/>
          <a:lstStyle/>
          <a:p>
            <a:pPr algn="ctr"/>
            <a:r>
              <a:rPr lang="en-US" sz="4400" spc="-1" dirty="0">
                <a:solidFill>
                  <a:srgbClr val="000000"/>
                </a:solidFill>
                <a:uFill>
                  <a:solidFill>
                    <a:srgbClr val="FFFFFF"/>
                  </a:solidFill>
                </a:uFill>
              </a:rPr>
              <a:t>Exploratory Data </a:t>
            </a:r>
            <a:r>
              <a:rPr lang="en-US" sz="4400" spc="-1" dirty="0" smtClean="0">
                <a:solidFill>
                  <a:srgbClr val="000000"/>
                </a:solidFill>
                <a:uFill>
                  <a:solidFill>
                    <a:srgbClr val="FFFFFF"/>
                  </a:solidFill>
                </a:uFill>
              </a:rPr>
              <a:t>Analysis</a:t>
            </a:r>
            <a:endParaRPr lang="en-US" spc="-1" dirty="0">
              <a:solidFill>
                <a:srgbClr val="000000"/>
              </a:solidFill>
              <a:uFill>
                <a:solidFill>
                  <a:srgbClr val="FFFFFF"/>
                </a:solidFill>
              </a:uFill>
            </a:endParaRPr>
          </a:p>
        </p:txBody>
      </p:sp>
      <p:pic>
        <p:nvPicPr>
          <p:cNvPr id="3" name="Picture 2"/>
          <p:cNvPicPr>
            <a:picLocks noChangeAspect="1"/>
          </p:cNvPicPr>
          <p:nvPr/>
        </p:nvPicPr>
        <p:blipFill>
          <a:blip r:embed="rId3"/>
          <a:stretch>
            <a:fillRect/>
          </a:stretch>
        </p:blipFill>
        <p:spPr>
          <a:xfrm>
            <a:off x="2857200" y="1690200"/>
            <a:ext cx="6477000" cy="4635500"/>
          </a:xfrm>
          <a:prstGeom prst="rect">
            <a:avLst/>
          </a:prstGeom>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TextShape 1"/>
          <p:cNvSpPr txBox="1"/>
          <p:nvPr/>
        </p:nvSpPr>
        <p:spPr>
          <a:xfrm>
            <a:off x="838080" y="365040"/>
            <a:ext cx="10515240" cy="1325160"/>
          </a:xfrm>
          <a:prstGeom prst="rect">
            <a:avLst/>
          </a:prstGeom>
          <a:noFill/>
          <a:ln>
            <a:noFill/>
          </a:ln>
        </p:spPr>
        <p:txBody>
          <a:bodyPr anchor="ctr"/>
          <a:lstStyle/>
          <a:p>
            <a:pPr algn="ctr">
              <a:lnSpc>
                <a:spcPct val="100000"/>
              </a:lnSpc>
            </a:pPr>
            <a:r>
              <a:rPr lang="en-US" sz="4400" b="0" strike="noStrike" spc="-1" dirty="0" smtClean="0">
                <a:solidFill>
                  <a:srgbClr val="000000"/>
                </a:solidFill>
                <a:uFill>
                  <a:solidFill>
                    <a:srgbClr val="FFFFFF"/>
                  </a:solidFill>
                </a:uFill>
              </a:rPr>
              <a:t>Exploratory Data Analysis (Continued)</a:t>
            </a:r>
            <a:endParaRPr lang="en-US" sz="1800" b="0" strike="noStrike" spc="-1" dirty="0">
              <a:solidFill>
                <a:srgbClr val="000000"/>
              </a:solidFill>
              <a:uFill>
                <a:solidFill>
                  <a:srgbClr val="FFFFFF"/>
                </a:solidFill>
              </a:uFill>
            </a:endParaRPr>
          </a:p>
        </p:txBody>
      </p:sp>
      <p:pic>
        <p:nvPicPr>
          <p:cNvPr id="51" name="Content Placeholder 5"/>
          <p:cNvPicPr/>
          <p:nvPr/>
        </p:nvPicPr>
        <p:blipFill>
          <a:blip r:embed="rId3"/>
          <a:stretch/>
        </p:blipFill>
        <p:spPr>
          <a:xfrm>
            <a:off x="2158409" y="1690200"/>
            <a:ext cx="8091377" cy="4551112"/>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3621</TotalTime>
  <Words>1036</Words>
  <Application>Microsoft Macintosh PowerPoint</Application>
  <PresentationFormat>Widescreen</PresentationFormat>
  <Paragraphs>231</Paragraphs>
  <Slides>18</Slides>
  <Notes>8</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Calibri</vt:lpstr>
      <vt:lpstr>Calibri Light</vt:lpstr>
      <vt:lpstr>DejaVu Sans</vt:lpstr>
      <vt:lpstr>Liberation Sans;Arial</vt:lpstr>
      <vt:lpstr>Mangal</vt:lpstr>
      <vt:lpstr>Noto Sans CJK SC Regular</vt:lpstr>
      <vt:lpstr>Open Sans;sans-serif</vt:lpstr>
      <vt:lpstr>SimSun</vt:lpstr>
      <vt:lpstr>Times New Roman</vt:lpstr>
      <vt:lpstr>Arial</vt:lpstr>
      <vt:lpstr>Office Theme</vt:lpstr>
      <vt:lpstr>Sentiment Analysis of Twitter Messages Using Word2Vec</vt:lpstr>
      <vt:lpstr>Abstract</vt:lpstr>
      <vt:lpstr>Introduction</vt:lpstr>
      <vt:lpstr>Sentiment Analysis</vt:lpstr>
      <vt:lpstr>PowerPoint Presentation</vt:lpstr>
      <vt:lpstr>PowerPoint Presentation</vt:lpstr>
      <vt:lpstr>Methodology</vt:lpstr>
      <vt:lpstr>PowerPoint Presentation</vt:lpstr>
      <vt:lpstr>PowerPoint Presentation</vt:lpstr>
      <vt:lpstr>PowerPoint Presentation</vt:lpstr>
      <vt:lpstr>PowerPoint Presentation</vt:lpstr>
      <vt:lpstr>PowerPoint Presentation</vt:lpstr>
      <vt:lpstr>Preliminary Results (continued)</vt:lpstr>
      <vt:lpstr>Handling Imbalance</vt:lpstr>
      <vt:lpstr>Experimental Results</vt:lpstr>
      <vt:lpstr>Classification Report of Logistic Regression Classifier</vt:lpstr>
      <vt:lpstr>Classification Report of Support Vector Classifier </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Kaggle Dataset</dc:title>
  <dc:subject/>
  <dc:creator>Microsoft Office User</dc:creator>
  <dc:description/>
  <cp:lastModifiedBy>Microsoft Office User</cp:lastModifiedBy>
  <cp:revision>125</cp:revision>
  <dcterms:created xsi:type="dcterms:W3CDTF">2016-10-26T16:37:00Z</dcterms:created>
  <dcterms:modified xsi:type="dcterms:W3CDTF">2016-12-16T00:07:06Z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8</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8</vt:i4>
  </property>
</Properties>
</file>